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9" r:id="rId1"/>
  </p:sldMasterIdLst>
  <p:notesMasterIdLst>
    <p:notesMasterId r:id="rId62"/>
  </p:notesMasterIdLst>
  <p:handoutMasterIdLst>
    <p:handoutMasterId r:id="rId63"/>
  </p:handoutMasterIdLst>
  <p:sldIdLst>
    <p:sldId id="1751" r:id="rId2"/>
    <p:sldId id="1693" r:id="rId3"/>
    <p:sldId id="1694" r:id="rId4"/>
    <p:sldId id="1695" r:id="rId5"/>
    <p:sldId id="1696" r:id="rId6"/>
    <p:sldId id="1697" r:id="rId7"/>
    <p:sldId id="1698" r:id="rId8"/>
    <p:sldId id="1699" r:id="rId9"/>
    <p:sldId id="1700" r:id="rId10"/>
    <p:sldId id="1703" r:id="rId11"/>
    <p:sldId id="1638" r:id="rId12"/>
    <p:sldId id="1707" r:id="rId13"/>
    <p:sldId id="1708" r:id="rId14"/>
    <p:sldId id="1709" r:id="rId15"/>
    <p:sldId id="1710" r:id="rId16"/>
    <p:sldId id="1701" r:id="rId17"/>
    <p:sldId id="1739" r:id="rId18"/>
    <p:sldId id="1746" r:id="rId19"/>
    <p:sldId id="1740" r:id="rId20"/>
    <p:sldId id="1743" r:id="rId21"/>
    <p:sldId id="1744" r:id="rId22"/>
    <p:sldId id="1750" r:id="rId23"/>
    <p:sldId id="1749" r:id="rId24"/>
    <p:sldId id="1742" r:id="rId25"/>
    <p:sldId id="1714" r:id="rId26"/>
    <p:sldId id="1712" r:id="rId27"/>
    <p:sldId id="1715" r:id="rId28"/>
    <p:sldId id="1716" r:id="rId29"/>
    <p:sldId id="1713" r:id="rId30"/>
    <p:sldId id="1717" r:id="rId31"/>
    <p:sldId id="1718" r:id="rId32"/>
    <p:sldId id="1719" r:id="rId33"/>
    <p:sldId id="1802" r:id="rId34"/>
    <p:sldId id="1736" r:id="rId35"/>
    <p:sldId id="1720" r:id="rId36"/>
    <p:sldId id="1722" r:id="rId37"/>
    <p:sldId id="1721" r:id="rId38"/>
    <p:sldId id="1748" r:id="rId39"/>
    <p:sldId id="1726" r:id="rId40"/>
    <p:sldId id="1646" r:id="rId41"/>
    <p:sldId id="1620" r:id="rId42"/>
    <p:sldId id="1758" r:id="rId43"/>
    <p:sldId id="1757" r:id="rId44"/>
    <p:sldId id="1760" r:id="rId45"/>
    <p:sldId id="1765" r:id="rId46"/>
    <p:sldId id="1766" r:id="rId47"/>
    <p:sldId id="1768" r:id="rId48"/>
    <p:sldId id="1771" r:id="rId49"/>
    <p:sldId id="1773" r:id="rId50"/>
    <p:sldId id="1786" r:id="rId51"/>
    <p:sldId id="1791" r:id="rId52"/>
    <p:sldId id="1794" r:id="rId53"/>
    <p:sldId id="1795" r:id="rId54"/>
    <p:sldId id="1796" r:id="rId55"/>
    <p:sldId id="1797" r:id="rId56"/>
    <p:sldId id="1798" r:id="rId57"/>
    <p:sldId id="1799" r:id="rId58"/>
    <p:sldId id="1800" r:id="rId59"/>
    <p:sldId id="1756" r:id="rId60"/>
    <p:sldId id="1801" r:id="rId61"/>
  </p:sldIdLst>
  <p:sldSz cx="9144000" cy="6858000" type="screen4x3"/>
  <p:notesSz cx="7315200" cy="96012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5pPr>
    <a:lvl6pPr marL="2286000" algn="l" defTabSz="914400" rtl="0" eaLnBrk="1" latinLnBrk="0" hangingPunct="1"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6pPr>
    <a:lvl7pPr marL="2743200" algn="l" defTabSz="914400" rtl="0" eaLnBrk="1" latinLnBrk="0" hangingPunct="1"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7pPr>
    <a:lvl8pPr marL="3200400" algn="l" defTabSz="914400" rtl="0" eaLnBrk="1" latinLnBrk="0" hangingPunct="1"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8pPr>
    <a:lvl9pPr marL="3657600" algn="l" defTabSz="914400" rtl="0" eaLnBrk="1" latinLnBrk="0" hangingPunct="1">
      <a:defRPr kumimoji="1" sz="1600" b="1" kern="1200">
        <a:solidFill>
          <a:srgbClr val="CC3300"/>
        </a:solidFill>
        <a:latin typeface="Times New Roman" pitchFamily="18" charset="0"/>
        <a:ea typeface="魏碑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FFCC"/>
    <a:srgbClr val="CC3300"/>
    <a:srgbClr val="CC3399"/>
    <a:srgbClr val="0066FF"/>
    <a:srgbClr val="0099FF"/>
    <a:srgbClr val="0000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07" autoAdjust="0"/>
    <p:restoredTop sz="94700" autoAdjust="0"/>
  </p:normalViewPr>
  <p:slideViewPr>
    <p:cSldViewPr>
      <p:cViewPr varScale="1">
        <p:scale>
          <a:sx n="109" d="100"/>
          <a:sy n="109" d="100"/>
        </p:scale>
        <p:origin x="42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7" d="100"/>
          <a:sy n="37" d="100"/>
        </p:scale>
        <p:origin x="-1470" y="-96"/>
      </p:cViewPr>
      <p:guideLst>
        <p:guide orient="horz" pos="3024"/>
        <p:guide pos="230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81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solidFill>
                  <a:srgbClr val="3399FF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83063" y="0"/>
            <a:ext cx="30956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solidFill>
                  <a:srgbClr val="3399FF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1938"/>
            <a:ext cx="31781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solidFill>
                  <a:srgbClr val="3399FF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83063" y="9151938"/>
            <a:ext cx="309562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solidFill>
                  <a:srgbClr val="3399FF"/>
                </a:solidFill>
                <a:ea typeface="宋体" pitchFamily="2" charset="-122"/>
              </a:defRPr>
            </a:lvl1pPr>
          </a:lstStyle>
          <a:p>
            <a:fld id="{556FBF5D-2EA3-48EC-83F4-ABE46DDF65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905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75BADB75-2347-4919-8B0B-38747F870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67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A6FD0-E6F4-4AB0-92EC-BA076BB17BE2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44538"/>
            <a:ext cx="4759325" cy="3570287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94"/>
            <a:ext cx="5362575" cy="4303712"/>
          </a:xfrm>
        </p:spPr>
        <p:txBody>
          <a:bodyPr lIns="94754" tIns="47375" rIns="94754" bIns="47375"/>
          <a:lstStyle/>
          <a:p>
            <a:pPr defTabSz="958173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0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2313"/>
            <a:ext cx="4797425" cy="35988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9" y="4560888"/>
            <a:ext cx="5851525" cy="4319587"/>
          </a:xfrm>
          <a:prstGeom prst="rect">
            <a:avLst/>
          </a:prstGeom>
        </p:spPr>
        <p:txBody>
          <a:bodyPr lIns="94704" tIns="47352" rIns="94704" bIns="4735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E94E2-519C-4395-920A-2A151C007A2D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60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2313"/>
            <a:ext cx="4797425" cy="35988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9" y="4560888"/>
            <a:ext cx="5851525" cy="4319587"/>
          </a:xfrm>
          <a:prstGeom prst="rect">
            <a:avLst/>
          </a:prstGeom>
        </p:spPr>
        <p:txBody>
          <a:bodyPr lIns="94704" tIns="47352" rIns="94704" bIns="47352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9E94E2-519C-4395-920A-2A151C007A2D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60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9473" indent="-29595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3805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57327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0849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4371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77893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1415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24937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C4F77D3-EC93-40A9-864F-749DDF312010}" type="slidenum">
              <a:rPr lang="en-US" altLang="en-US" sz="1200" b="0">
                <a:latin typeface="Times New Roman" pitchFamily="18" charset="0"/>
              </a:rPr>
              <a:pPr eaLnBrk="1" hangingPunct="1"/>
              <a:t>60</a:t>
            </a:fld>
            <a:endParaRPr lang="en-US" altLang="en-US" sz="1200" b="0">
              <a:latin typeface="Times New Roman" pitchFamily="18" charset="0"/>
            </a:endParaRPr>
          </a:p>
        </p:txBody>
      </p:sp>
      <p:sp>
        <p:nvSpPr>
          <p:cNvPr id="106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8"/>
            <a:ext cx="5365749" cy="4319587"/>
          </a:xfrm>
          <a:prstGeom prst="rect">
            <a:avLst/>
          </a:prstGeom>
        </p:spPr>
        <p:txBody>
          <a:bodyPr lIns="94704" tIns="47352" rIns="94704" bIns="47352"/>
          <a:lstStyle/>
          <a:p>
            <a:pPr eaLnBrk="1" hangingPunct="1"/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542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B645C-2CB6-485D-B064-8006E825F6E8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45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453059" name="Notes Placeholder 2"/>
          <p:cNvSpPr>
            <a:spLocks noGrp="1"/>
          </p:cNvSpPr>
          <p:nvPr>
            <p:ph type="body" idx="1"/>
          </p:nvPr>
        </p:nvSpPr>
        <p:spPr>
          <a:xfrm>
            <a:off x="731839" y="4559301"/>
            <a:ext cx="5851525" cy="4321175"/>
          </a:xfrm>
        </p:spPr>
        <p:txBody>
          <a:bodyPr lIns="99035" tIns="49517" rIns="99035" bIns="49517"/>
          <a:lstStyle/>
          <a:p>
            <a:pPr>
              <a:spcBef>
                <a:spcPct val="0"/>
              </a:spcBef>
            </a:pPr>
            <a:r>
              <a:rPr lang="en-US"/>
              <a:t>You all know about Amazon.  You may not be aware of the early success we’re seeing with our AWS business.</a:t>
            </a:r>
          </a:p>
        </p:txBody>
      </p:sp>
      <p:sp>
        <p:nvSpPr>
          <p:cNvPr id="1453060" name="Slide Number Placeholder 3"/>
          <p:cNvSpPr txBox="1">
            <a:spLocks noGrp="1"/>
          </p:cNvSpPr>
          <p:nvPr/>
        </p:nvSpPr>
        <p:spPr bwMode="auto">
          <a:xfrm>
            <a:off x="4143376" y="9120189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35" tIns="49517" rIns="99035" bIns="49517" anchor="b"/>
          <a:lstStyle>
            <a:lvl1pPr algn="l" defTabSz="990600"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41087675" indent="-40592375" algn="l" defTabSz="990600"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47842488" indent="-46356588" algn="l" defTabSz="990600"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48337788" indent="-46356588" algn="l" defTabSz="990600"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48794988" indent="-46356588" defTabSz="990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49252188" indent="-46356588" defTabSz="990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49709388" indent="-46356588" defTabSz="990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50166588" indent="-46356588" defTabSz="990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algn="r"/>
            <a:fld id="{4E489BB4-15CB-4AF6-9C20-13CF771B6E08}" type="slidenum">
              <a:rPr kumimoji="0" lang="en-US" sz="1300" b="0">
                <a:latin typeface="Calibri" pitchFamily="34" charset="0"/>
                <a:ea typeface="ヒラギノ角ゴ Pro W3" charset="-128"/>
                <a:cs typeface="Arial" pitchFamily="34" charset="0"/>
              </a:rPr>
              <a:pPr algn="r"/>
              <a:t>6</a:t>
            </a:fld>
            <a:endParaRPr kumimoji="0" lang="en-US" sz="1300" b="0">
              <a:latin typeface="Calibri" pitchFamily="34" charset="0"/>
              <a:ea typeface="ヒラギノ角ゴ Pro W3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8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17510-C1BB-4280-A6BE-0AAF8DABBE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5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55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4" y="4560889"/>
            <a:ext cx="5362575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6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4" y="4560889"/>
            <a:ext cx="5362575" cy="43195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7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9473" indent="-29595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3805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57327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0849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4371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77893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1415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24937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DFFD4A-1E0D-45FF-9CD0-83EB9E82938E}" type="slidenum">
              <a:rPr lang="en-US" altLang="en-US" sz="1200" b="0">
                <a:latin typeface="Times New Roman" pitchFamily="18" charset="0"/>
              </a:rPr>
              <a:pPr eaLnBrk="1" hangingPunct="1"/>
              <a:t>43</a:t>
            </a:fld>
            <a:endParaRPr lang="en-US" altLang="en-US" sz="1200" b="0">
              <a:latin typeface="Times New Roman" pitchFamily="18" charset="0"/>
            </a:endParaRPr>
          </a:p>
        </p:txBody>
      </p:sp>
      <p:sp>
        <p:nvSpPr>
          <p:cNvPr id="98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8"/>
            <a:ext cx="5365749" cy="4319587"/>
          </a:xfrm>
          <a:prstGeom prst="rect">
            <a:avLst/>
          </a:prstGeom>
        </p:spPr>
        <p:txBody>
          <a:bodyPr lIns="94704" tIns="47352" rIns="94704" bIns="47352"/>
          <a:lstStyle/>
          <a:p>
            <a:pPr eaLnBrk="1" hangingPunct="1"/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97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9473" indent="-29595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3805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57327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0849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4371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77893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1415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24937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72D9C83-7DAF-44CE-9B0C-A09A41283EE6}" type="slidenum">
              <a:rPr lang="en-US" altLang="en-US" sz="1200" b="0">
                <a:latin typeface="Times New Roman" pitchFamily="18" charset="0"/>
              </a:rPr>
              <a:pPr eaLnBrk="1" hangingPunct="1"/>
              <a:t>47</a:t>
            </a:fld>
            <a:endParaRPr lang="en-US" altLang="en-US" sz="1200" b="0">
              <a:latin typeface="Times New Roman" pitchFamily="18" charset="0"/>
            </a:endParaRPr>
          </a:p>
        </p:txBody>
      </p:sp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9838" y="725488"/>
            <a:ext cx="4833937" cy="3625850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4" y="4591052"/>
            <a:ext cx="5381625" cy="4270375"/>
          </a:xfrm>
          <a:prstGeom prst="rect">
            <a:avLst/>
          </a:prstGeom>
        </p:spPr>
        <p:txBody>
          <a:bodyPr lIns="99819" tIns="49909" rIns="99819" bIns="49909"/>
          <a:lstStyle/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Resist approach is not cost effiective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Not amenable to COTS &amp; legacy systems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Does not work for insider threat and Life Cycle Attacks</a:t>
            </a: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Identify attacks amenable to cost-effective resistance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Tolerate the rest</a:t>
            </a: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Tolerance mechanisms must stay ahead of attackers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Functionality, performance and security must be traded off in real time</a:t>
            </a: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Identify Attacks amenable to cost-effective resistance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Tolerate the rest</a:t>
            </a: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Tolerance mechanisms must stay ahead of attackers</a:t>
            </a:r>
          </a:p>
          <a:p>
            <a:pPr eaLnBrk="1" hangingPunct="1">
              <a:buFontTx/>
              <a:buChar char="•"/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Functional, performance &amp; security must be traded off in real-time</a:t>
            </a:r>
          </a:p>
        </p:txBody>
      </p:sp>
    </p:spTree>
    <p:extLst>
      <p:ext uri="{BB962C8B-B14F-4D97-AF65-F5344CB8AC3E}">
        <p14:creationId xmlns:p14="http://schemas.microsoft.com/office/powerpoint/2010/main" val="47724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9473" indent="-29595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3805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57327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0849" indent="-236761" defTabSz="1001302" eaLnBrk="0" hangingPunct="0"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4371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77893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1415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24937" indent="-236761" defTabSz="1001302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35C64FE-1773-4B41-87B1-C06958884B40}" type="slidenum">
              <a:rPr lang="en-US" altLang="en-US" sz="1200" b="0">
                <a:latin typeface="Times New Roman" pitchFamily="18" charset="0"/>
              </a:rPr>
              <a:pPr eaLnBrk="1" hangingPunct="1"/>
              <a:t>48</a:t>
            </a:fld>
            <a:endParaRPr lang="en-US" altLang="en-US" sz="1200" b="0">
              <a:latin typeface="Times New Roman" pitchFamily="18" charset="0"/>
            </a:endParaRPr>
          </a:p>
        </p:txBody>
      </p:sp>
      <p:sp>
        <p:nvSpPr>
          <p:cNvPr id="107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8"/>
            <a:ext cx="5365749" cy="4319587"/>
          </a:xfrm>
          <a:prstGeom prst="rect">
            <a:avLst/>
          </a:prstGeom>
        </p:spPr>
        <p:txBody>
          <a:bodyPr lIns="98214" tIns="49106" rIns="98214" bIns="49106"/>
          <a:lstStyle/>
          <a:p>
            <a:pPr defTabSz="993081" eaLnBrk="1" hangingPunct="1">
              <a:defRPr/>
            </a:pPr>
            <a:r>
              <a:rPr lang="en-US" smtClean="0"/>
              <a:t>From Computer Magazine</a:t>
            </a:r>
          </a:p>
        </p:txBody>
      </p:sp>
    </p:spTree>
    <p:extLst>
      <p:ext uri="{BB962C8B-B14F-4D97-AF65-F5344CB8AC3E}">
        <p14:creationId xmlns:p14="http://schemas.microsoft.com/office/powerpoint/2010/main" val="44556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7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2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1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 userDrawn="1"/>
        </p:nvSpPr>
        <p:spPr bwMode="auto">
          <a:xfrm>
            <a:off x="2159732" y="6451600"/>
            <a:ext cx="40227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000" dirty="0" smtClean="0"/>
              <a:t>All</a:t>
            </a:r>
            <a:r>
              <a:rPr lang="en-US" sz="1000" baseline="0" dirty="0" smtClean="0"/>
              <a:t> rights reserved,  </a:t>
            </a:r>
            <a:r>
              <a:rPr lang="en-US" sz="1000" dirty="0" smtClean="0"/>
              <a:t>Kai </a:t>
            </a:r>
            <a:r>
              <a:rPr lang="en-US" sz="1000" dirty="0"/>
              <a:t>Hwang, </a:t>
            </a:r>
            <a:r>
              <a:rPr lang="en-US" sz="1000" dirty="0" smtClean="0"/>
              <a:t> </a:t>
            </a:r>
            <a:r>
              <a:rPr lang="en-US" sz="1000" dirty="0" err="1" smtClean="0"/>
              <a:t>Oct.1</a:t>
            </a:r>
            <a:r>
              <a:rPr lang="en-US" sz="1000" dirty="0" smtClean="0"/>
              <a:t>,  2017</a:t>
            </a:r>
            <a:r>
              <a:rPr lang="en-US" sz="1000" baseline="0" dirty="0" smtClean="0"/>
              <a:t> </a:t>
            </a:r>
            <a:r>
              <a:rPr lang="en-US" sz="1000" dirty="0" smtClean="0"/>
              <a:t> </a:t>
            </a:r>
            <a:endParaRPr lang="en-US" sz="1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8405813" y="6511925"/>
            <a:ext cx="7381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t>4 - </a:t>
            </a:r>
            <a:fld id="{5372C320-FD33-40D9-B26E-DF083548DABD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eaLnBrk="1" hangingPunct="1">
                <a:spcBef>
                  <a:spcPct val="50000"/>
                </a:spcBef>
              </a:pPr>
              <a:t>‹#›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834719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3D2B4C79-D3EC-284A-B034-43454C80A700}" type="datetime1">
              <a:rPr lang="en-US" altLang="zh-CN" smtClean="0"/>
              <a:t>9/15/2017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34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81713"/>
            <a:ext cx="8207829" cy="8108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77225" y="6346371"/>
            <a:ext cx="362857" cy="1585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C1A08E3-679B-4F99-8AF0-A2126CF8AD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931920" cy="375761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2"/>
          </p:nvPr>
        </p:nvSpPr>
        <p:spPr>
          <a:xfrm>
            <a:off x="4733108" y="1828800"/>
            <a:ext cx="3931920" cy="375761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8442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567543" y="6579541"/>
            <a:ext cx="570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rgbClr val="66FFFF"/>
                </a:solidFill>
              </a:rPr>
              <a:t>Prof. Kai Hwang, USC,  2014</a:t>
            </a:r>
            <a:endParaRPr lang="en-US" sz="1200" b="1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46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2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0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0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4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32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71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FF"/>
            </a:gs>
            <a:gs pos="50000">
              <a:srgbClr val="000066"/>
            </a:gs>
            <a:gs pos="100000">
              <a:srgbClr val="0000F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51" name="Text Box 7"/>
          <p:cNvSpPr txBox="1">
            <a:spLocks noChangeArrowheads="1"/>
          </p:cNvSpPr>
          <p:nvPr userDrawn="1"/>
        </p:nvSpPr>
        <p:spPr bwMode="auto">
          <a:xfrm>
            <a:off x="7912100" y="6477000"/>
            <a:ext cx="8509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endParaRPr lang="en-US" sz="4400"/>
          </a:p>
        </p:txBody>
      </p:sp>
      <p:sp>
        <p:nvSpPr>
          <p:cNvPr id="774152" name="Text Box 8"/>
          <p:cNvSpPr txBox="1">
            <a:spLocks noChangeArrowheads="1"/>
          </p:cNvSpPr>
          <p:nvPr userDrawn="1"/>
        </p:nvSpPr>
        <p:spPr bwMode="auto">
          <a:xfrm>
            <a:off x="7620000" y="6248400"/>
            <a:ext cx="152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endParaRPr lang="en-US" sz="4400"/>
          </a:p>
        </p:txBody>
      </p:sp>
      <p:sp>
        <p:nvSpPr>
          <p:cNvPr id="774153" name="Text Box 9"/>
          <p:cNvSpPr txBox="1">
            <a:spLocks noChangeArrowheads="1"/>
          </p:cNvSpPr>
          <p:nvPr userDrawn="1"/>
        </p:nvSpPr>
        <p:spPr bwMode="auto">
          <a:xfrm>
            <a:off x="8101013" y="6521450"/>
            <a:ext cx="10429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10 - </a:t>
            </a:r>
            <a:fld id="{18C1B438-6E55-4E98-BB15-2C7472615306}" type="slidenum">
              <a:rPr lang="en-US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74154" name="Text Box 10"/>
          <p:cNvSpPr txBox="1">
            <a:spLocks noChangeArrowheads="1"/>
          </p:cNvSpPr>
          <p:nvPr userDrawn="1"/>
        </p:nvSpPr>
        <p:spPr bwMode="auto">
          <a:xfrm>
            <a:off x="2268538" y="6521450"/>
            <a:ext cx="4464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74156" name="Text Box 12"/>
          <p:cNvSpPr txBox="1">
            <a:spLocks noChangeArrowheads="1"/>
          </p:cNvSpPr>
          <p:nvPr userDrawn="1"/>
        </p:nvSpPr>
        <p:spPr bwMode="auto">
          <a:xfrm>
            <a:off x="2771775" y="6613525"/>
            <a:ext cx="4068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Copyright@2012, Elsevier, Inc. All rights reserved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72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8.bin"/><Relationship Id="rId3" Type="http://schemas.openxmlformats.org/officeDocument/2006/relationships/image" Target="../media/image35.wmf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3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539552" y="260648"/>
            <a:ext cx="8173452" cy="51470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pPr>
              <a:spcAft>
                <a:spcPts val="1200"/>
              </a:spcAft>
              <a:tabLst>
                <a:tab pos="1203325" algn="l"/>
              </a:tabLst>
            </a:pPr>
            <a:r>
              <a:rPr lang="en-US" altLang="zh-CN" sz="28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  <a:t>Kai Hwang : </a:t>
            </a:r>
            <a:r>
              <a:rPr lang="en-US" altLang="zh-CN" sz="2800" b="1" i="1" dirty="0" smtClean="0">
                <a:solidFill>
                  <a:srgbClr val="00FFCC"/>
                </a:solidFill>
                <a:ea typeface="宋体" pitchFamily="2" charset="-122"/>
                <a:cs typeface="Times New Roman" pitchFamily="18" charset="0"/>
              </a:rPr>
              <a:t>Cloud Computing for Machine Learning and Cognitive Applications</a:t>
            </a:r>
            <a:br>
              <a:rPr lang="en-US" altLang="zh-CN" sz="2800" b="1" i="1" dirty="0" smtClean="0">
                <a:solidFill>
                  <a:srgbClr val="00FFCC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>The MIT Press, June 2017</a:t>
            </a:r>
            <a:b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2800" dirty="0" smtClean="0">
                <a:solidFill>
                  <a:srgbClr val="FFFF00"/>
                </a:solidFill>
                <a:ea typeface="宋体" pitchFamily="2" charset="-122"/>
                <a:cs typeface="Times New Roman" pitchFamily="18" charset="0"/>
              </a:rPr>
              <a:t>Chapter 10: </a:t>
            </a:r>
            <a:r>
              <a:rPr lang="en-US" altLang="zh-CN" sz="2800" b="1" dirty="0" smtClean="0">
                <a:solidFill>
                  <a:srgbClr val="FFFF00"/>
                </a:solidFill>
                <a:ea typeface="宋体" pitchFamily="2" charset="-122"/>
              </a:rPr>
              <a:t>Cloud Benchmark Performance, Security and Data Privacy Solutions </a:t>
            </a:r>
            <a: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> (60 Slides for  3-hour lectures)</a:t>
            </a:r>
            <a:b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16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  <a:t>All rights reserved by Kai Hwang and MIT Press, 2017.</a:t>
            </a:r>
            <a:br>
              <a:rPr lang="en-US" altLang="zh-CN" sz="16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16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  <a:t>  For exclusive use by qualified instructors adopting </a:t>
            </a:r>
            <a:br>
              <a:rPr lang="en-US" altLang="zh-CN" sz="16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</a:br>
            <a:r>
              <a:rPr lang="en-US" altLang="zh-CN" sz="1600" b="1" dirty="0" smtClean="0">
                <a:solidFill>
                  <a:srgbClr val="00FFFF"/>
                </a:solidFill>
                <a:ea typeface="宋体" pitchFamily="2" charset="-122"/>
                <a:cs typeface="Times New Roman" pitchFamily="18" charset="0"/>
              </a:rPr>
              <a:t>the textbook, not for commercial or publication release</a:t>
            </a:r>
            <a:endParaRPr lang="en-US" altLang="zh-CN" sz="2400" b="1" dirty="0">
              <a:solidFill>
                <a:srgbClr val="00FFFF"/>
              </a:solidFill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9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524" y="476672"/>
            <a:ext cx="903649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x-none" sz="3600" dirty="0" smtClean="0">
                <a:solidFill>
                  <a:srgbClr val="FFFF00"/>
                </a:solidFill>
                <a:latin typeface="+mj-lt"/>
              </a:rPr>
              <a:t>Cloud </a:t>
            </a:r>
            <a:r>
              <a:rPr lang="en-US" sz="3600" dirty="0">
                <a:solidFill>
                  <a:srgbClr val="FFFF00"/>
                </a:solidFill>
                <a:latin typeface="+mj-lt"/>
              </a:rPr>
              <a:t>C</a:t>
            </a:r>
            <a:r>
              <a:rPr lang="x-none" sz="3600" dirty="0">
                <a:solidFill>
                  <a:srgbClr val="FFFF00"/>
                </a:solidFill>
                <a:latin typeface="+mj-lt"/>
              </a:rPr>
              <a:t>apabilities </a:t>
            </a:r>
            <a:r>
              <a:rPr lang="x-none" sz="2800" dirty="0">
                <a:solidFill>
                  <a:srgbClr val="FFFF00"/>
                </a:solidFill>
                <a:latin typeface="+mj-lt"/>
              </a:rPr>
              <a:t>are 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macroscopic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metrics </a:t>
            </a:r>
            <a:endParaRPr lang="en-US" sz="2800" dirty="0">
              <a:solidFill>
                <a:srgbClr val="FFFF00"/>
              </a:solidFill>
              <a:latin typeface="+mj-lt"/>
            </a:endParaRPr>
          </a:p>
          <a:p>
            <a:pPr algn="l"/>
            <a:endParaRPr lang="en-US" sz="2800" dirty="0" smtClean="0">
              <a:solidFill>
                <a:srgbClr val="FFFF00"/>
              </a:solidFill>
            </a:endParaRPr>
          </a:p>
          <a:p>
            <a:pPr marL="404813" algn="l">
              <a:lnSpc>
                <a:spcPct val="150000"/>
              </a:lnSpc>
            </a:pPr>
            <a:r>
              <a:rPr lang="en-US" sz="2800" i="1" dirty="0" smtClean="0">
                <a:solidFill>
                  <a:srgbClr val="00FFCC"/>
                </a:solidFill>
              </a:rPr>
              <a:t>Latency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L</a:t>
            </a:r>
            <a:r>
              <a:rPr lang="en-US" sz="2800" dirty="0">
                <a:solidFill>
                  <a:srgbClr val="00FFCC"/>
                </a:solidFill>
              </a:rPr>
              <a:t>):  </a:t>
            </a:r>
            <a:r>
              <a:rPr lang="en-US" sz="2400" dirty="0">
                <a:solidFill>
                  <a:schemeClr val="tx1"/>
                </a:solidFill>
              </a:rPr>
              <a:t>System response time or access latency </a:t>
            </a:r>
          </a:p>
          <a:p>
            <a:pPr marL="404813"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Bandwidth</a:t>
            </a:r>
            <a:r>
              <a:rPr lang="en-US" sz="2800" dirty="0">
                <a:solidFill>
                  <a:srgbClr val="00FFCC"/>
                </a:solidFill>
              </a:rPr>
              <a:t> (</a:t>
            </a:r>
            <a:r>
              <a:rPr lang="en-US" sz="2800" i="1" dirty="0">
                <a:solidFill>
                  <a:srgbClr val="00FFCC"/>
                </a:solidFill>
              </a:rPr>
              <a:t>B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This is data transfer rate or I/O </a:t>
            </a:r>
            <a:r>
              <a:rPr lang="en-US" sz="2400" dirty="0" smtClean="0">
                <a:solidFill>
                  <a:schemeClr val="tx1"/>
                </a:solidFill>
              </a:rPr>
              <a:t>rate</a:t>
            </a:r>
            <a:r>
              <a:rPr lang="en-US" sz="2400" i="1" dirty="0" smtClean="0">
                <a:solidFill>
                  <a:schemeClr val="tx1"/>
                </a:solidFill>
              </a:rPr>
              <a:t>  </a:t>
            </a:r>
            <a:endParaRPr lang="en-US" sz="2400" dirty="0">
              <a:solidFill>
                <a:schemeClr val="tx1"/>
              </a:solidFill>
            </a:endParaRPr>
          </a:p>
          <a:p>
            <a:pPr marL="404813"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Elasticity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E</a:t>
            </a:r>
            <a:r>
              <a:rPr lang="en-US" sz="2800" i="1" baseline="-25000" dirty="0">
                <a:solidFill>
                  <a:srgbClr val="00FFCC"/>
                </a:solidFill>
              </a:rPr>
              <a:t>l 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The ability for cloud resources to scale 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    up/down </a:t>
            </a:r>
            <a:r>
              <a:rPr lang="en-US" sz="2400" dirty="0">
                <a:solidFill>
                  <a:schemeClr val="tx1"/>
                </a:solidFill>
              </a:rPr>
              <a:t>or scale in/out to match with workload variation</a:t>
            </a:r>
          </a:p>
          <a:p>
            <a:pPr marL="404813"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Software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 err="1">
                <a:solidFill>
                  <a:srgbClr val="00FFCC"/>
                </a:solidFill>
              </a:rPr>
              <a:t>S</a:t>
            </a:r>
            <a:r>
              <a:rPr lang="en-US" sz="2800" i="1" baseline="-25000" dirty="0" err="1">
                <a:solidFill>
                  <a:srgbClr val="00FFCC"/>
                </a:solidFill>
              </a:rPr>
              <a:t>w</a:t>
            </a:r>
            <a:r>
              <a:rPr lang="en-US" sz="2800" dirty="0" smtClean="0">
                <a:solidFill>
                  <a:srgbClr val="00FFCC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Software portability, API and SDK tooling </a:t>
            </a:r>
          </a:p>
          <a:p>
            <a:pPr marL="404813"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Big-data Analytics</a:t>
            </a:r>
            <a:r>
              <a:rPr lang="en-US" sz="3200" i="1" dirty="0">
                <a:solidFill>
                  <a:srgbClr val="00FFCC"/>
                </a:solidFill>
              </a:rPr>
              <a:t>: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A</a:t>
            </a:r>
            <a:r>
              <a:rPr lang="en-US" sz="2800" i="1" baseline="-25000" dirty="0">
                <a:solidFill>
                  <a:srgbClr val="00FFCC"/>
                </a:solidFill>
              </a:rPr>
              <a:t>n</a:t>
            </a:r>
            <a:r>
              <a:rPr lang="en-US" sz="2800" dirty="0">
                <a:solidFill>
                  <a:srgbClr val="00FFCC"/>
                </a:solidFill>
              </a:rPr>
              <a:t>)</a:t>
            </a:r>
            <a:r>
              <a:rPr lang="en-US" sz="2800" i="1" dirty="0">
                <a:solidFill>
                  <a:srgbClr val="00FFCC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The ability to uncover hidden information or predict trends in big </a:t>
            </a:r>
            <a:r>
              <a:rPr lang="en-US" sz="2400" dirty="0" smtClean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908720"/>
            <a:ext cx="9000492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chemeClr val="tx1"/>
                </a:solidFill>
              </a:rPr>
              <a:t>.</a:t>
            </a:r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Cloud Productivity </a:t>
            </a:r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Measures  </a:t>
            </a:r>
            <a:endParaRPr lang="en-US" sz="3600" dirty="0" smtClean="0">
              <a:solidFill>
                <a:srgbClr val="FFFF00"/>
              </a:solidFill>
              <a:latin typeface="+mj-lt"/>
            </a:endParaRPr>
          </a:p>
          <a:p>
            <a:pPr lvl="0" algn="l"/>
            <a:r>
              <a:rPr lang="en-US" sz="2000" dirty="0" smtClean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Quality of Service</a:t>
            </a:r>
            <a:r>
              <a:rPr lang="en-US" sz="2800" dirty="0">
                <a:solidFill>
                  <a:srgbClr val="00FFCC"/>
                </a:solidFill>
              </a:rPr>
              <a:t> (</a:t>
            </a:r>
            <a:r>
              <a:rPr lang="en-US" sz="2800" i="1" dirty="0">
                <a:solidFill>
                  <a:srgbClr val="00FFCC"/>
                </a:solidFill>
              </a:rPr>
              <a:t>QoS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800" dirty="0">
                <a:solidFill>
                  <a:schemeClr val="tx1"/>
                </a:solidFill>
              </a:rPr>
              <a:t>Satisfaction on user services</a:t>
            </a: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System availability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A</a:t>
            </a:r>
            <a:r>
              <a:rPr lang="en-US" sz="2800" dirty="0">
                <a:solidFill>
                  <a:srgbClr val="00FFCC"/>
                </a:solidFill>
              </a:rPr>
              <a:t>)</a:t>
            </a:r>
            <a:r>
              <a:rPr lang="en-US" sz="2800" i="1" dirty="0">
                <a:solidFill>
                  <a:srgbClr val="00FFCC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 i="1" dirty="0">
                <a:solidFill>
                  <a:schemeClr val="tx1"/>
                </a:solidFill>
              </a:rPr>
              <a:t>s</a:t>
            </a:r>
            <a:r>
              <a:rPr lang="en-US" sz="2800" dirty="0">
                <a:solidFill>
                  <a:schemeClr val="tx1"/>
                </a:solidFill>
              </a:rPr>
              <a:t>ystem up time per </a:t>
            </a:r>
            <a:r>
              <a:rPr lang="en-US" sz="2800" dirty="0" smtClean="0">
                <a:solidFill>
                  <a:schemeClr val="tx1"/>
                </a:solidFill>
              </a:rPr>
              <a:t>year</a:t>
            </a:r>
            <a:endParaRPr lang="en-US" sz="28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Service costs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C</a:t>
            </a:r>
            <a:r>
              <a:rPr lang="en-US" sz="2800" i="1" baseline="-25000" dirty="0">
                <a:solidFill>
                  <a:srgbClr val="00FFCC"/>
                </a:solidFill>
              </a:rPr>
              <a:t>o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800" dirty="0">
                <a:solidFill>
                  <a:schemeClr val="tx1"/>
                </a:solidFill>
              </a:rPr>
              <a:t>User renting costs and provider </a:t>
            </a:r>
            <a:r>
              <a:rPr lang="en-US" sz="2800" dirty="0" smtClean="0">
                <a:solidFill>
                  <a:schemeClr val="tx1"/>
                </a:solidFill>
              </a:rPr>
              <a:t>cost</a:t>
            </a:r>
            <a:endParaRPr lang="en-US" sz="28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Power Demand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W</a:t>
            </a:r>
            <a:r>
              <a:rPr lang="en-US" sz="2800" dirty="0">
                <a:solidFill>
                  <a:srgbClr val="00FFCC"/>
                </a:solidFill>
              </a:rPr>
              <a:t>)</a:t>
            </a:r>
            <a:r>
              <a:rPr lang="en-US" sz="2800" i="1" dirty="0">
                <a:solidFill>
                  <a:srgbClr val="00FFCC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Cloud power consumption (</a:t>
            </a:r>
            <a:r>
              <a:rPr lang="en-US" sz="2800" dirty="0" err="1">
                <a:solidFill>
                  <a:schemeClr val="tx1"/>
                </a:solidFill>
              </a:rPr>
              <a:t>MWatt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SLA/Security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L</a:t>
            </a:r>
            <a:r>
              <a:rPr lang="en-US" sz="2800" dirty="0" smtClean="0">
                <a:solidFill>
                  <a:srgbClr val="00FFCC"/>
                </a:solidFill>
              </a:rPr>
              <a:t>)</a:t>
            </a:r>
            <a:r>
              <a:rPr lang="en-US" sz="2800" i="1" dirty="0" smtClean="0">
                <a:solidFill>
                  <a:srgbClr val="00FFCC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Compliance of SLA, security, etc.</a:t>
            </a:r>
          </a:p>
          <a:p>
            <a:pPr lvl="0" algn="l">
              <a:lnSpc>
                <a:spcPct val="150000"/>
              </a:lnSpc>
            </a:pPr>
            <a:r>
              <a:rPr lang="en-US" sz="3200" i="1" dirty="0">
                <a:solidFill>
                  <a:srgbClr val="00FFCC"/>
                </a:solidFill>
              </a:rPr>
              <a:t>Productivity </a:t>
            </a:r>
            <a:r>
              <a:rPr lang="en-US" sz="3200" dirty="0">
                <a:solidFill>
                  <a:srgbClr val="00FFCC"/>
                </a:solidFill>
              </a:rPr>
              <a:t>(</a:t>
            </a:r>
            <a:r>
              <a:rPr lang="en-US" sz="3200" i="1" dirty="0">
                <a:solidFill>
                  <a:srgbClr val="00FFCC"/>
                </a:solidFill>
              </a:rPr>
              <a:t>P</a:t>
            </a:r>
            <a:r>
              <a:rPr lang="en-US" sz="3200" dirty="0" smtClean="0">
                <a:solidFill>
                  <a:srgbClr val="00FFCC"/>
                </a:solidFill>
              </a:rPr>
              <a:t>)</a:t>
            </a:r>
            <a:r>
              <a:rPr lang="en-US" sz="3200" i="1" dirty="0" smtClean="0">
                <a:solidFill>
                  <a:srgbClr val="00FFCC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QoS-satisfied </a:t>
            </a:r>
            <a:r>
              <a:rPr lang="en-US" sz="2800" dirty="0" smtClean="0">
                <a:solidFill>
                  <a:schemeClr val="tx1"/>
                </a:solidFill>
              </a:rPr>
              <a:t>perf. </a:t>
            </a:r>
            <a:r>
              <a:rPr lang="en-US" sz="2800" dirty="0">
                <a:solidFill>
                  <a:schemeClr val="tx1"/>
                </a:solidFill>
              </a:rPr>
              <a:t>per unit cost</a:t>
            </a:r>
          </a:p>
        </p:txBody>
      </p:sp>
    </p:spTree>
    <p:extLst>
      <p:ext uri="{BB962C8B-B14F-4D97-AF65-F5344CB8AC3E}">
        <p14:creationId xmlns:p14="http://schemas.microsoft.com/office/powerpoint/2010/main" val="152673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576A-6C53-434D-8630-72665992BD93}" type="datetime1">
              <a:rPr lang="en-US" altLang="zh-CN" smtClean="0"/>
              <a:t>9/15/2017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96" y="368660"/>
            <a:ext cx="8892988" cy="111610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Elasticity </a:t>
            </a:r>
            <a:r>
              <a:rPr lang="en-US" sz="3600" b="1" dirty="0" smtClean="0">
                <a:solidFill>
                  <a:srgbClr val="FFFF00"/>
                </a:solidFill>
              </a:rPr>
              <a:t>Analysis </a:t>
            </a:r>
            <a:r>
              <a:rPr lang="en-US" sz="3600" b="1" dirty="0" smtClean="0">
                <a:solidFill>
                  <a:srgbClr val="FFFF00"/>
                </a:solidFill>
              </a:rPr>
              <a:t>of Scalable </a:t>
            </a:r>
            <a:br>
              <a:rPr lang="en-US" sz="3600" b="1" dirty="0" smtClean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Cloud Performance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628800"/>
            <a:ext cx="8460940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Clr>
                <a:srgbClr val="FF0000"/>
              </a:buClr>
              <a:buSzPct val="294000"/>
              <a:buFont typeface="Wingdings" charset="2"/>
              <a:buChar char="§"/>
            </a:pPr>
            <a:r>
              <a:rPr lang="en-US" dirty="0" smtClean="0"/>
              <a:t>   </a:t>
            </a:r>
            <a:r>
              <a:rPr lang="en-US" sz="3200" dirty="0" smtClean="0">
                <a:solidFill>
                  <a:schemeClr val="tx1"/>
                </a:solidFill>
              </a:rPr>
              <a:t>Elasticity refers to the </a:t>
            </a:r>
            <a:r>
              <a:rPr lang="en-US" sz="3200" dirty="0" err="1" smtClean="0">
                <a:solidFill>
                  <a:schemeClr val="tx1"/>
                </a:solidFill>
              </a:rPr>
              <a:t>stretchability</a:t>
            </a:r>
            <a:r>
              <a:rPr lang="en-US" sz="3200" dirty="0" smtClean="0">
                <a:solidFill>
                  <a:schemeClr val="tx1"/>
                </a:solidFill>
              </a:rPr>
              <a:t> of  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cloud resources like CPU power, storage 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capacity, etc.</a:t>
            </a:r>
          </a:p>
          <a:p>
            <a:pPr marL="457200" indent="-457200" algn="l">
              <a:spcAft>
                <a:spcPts val="1200"/>
              </a:spcAft>
              <a:buClr>
                <a:srgbClr val="FF0000"/>
              </a:buClr>
              <a:buSzPct val="190000"/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 Elasticity is measured by the speed 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(or overhead) to reconfigure the cloud </a:t>
            </a:r>
            <a:r>
              <a:rPr lang="en-US" sz="3200" dirty="0" smtClean="0">
                <a:solidFill>
                  <a:schemeClr val="tx1"/>
                </a:solidFill>
              </a:rPr>
              <a:t>configuration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457200" indent="-457200" algn="l">
              <a:spcAft>
                <a:spcPts val="1200"/>
              </a:spcAft>
              <a:buClr>
                <a:srgbClr val="FF0000"/>
              </a:buClr>
              <a:buSzPct val="190000"/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Elastic resource provisioning cannot not be done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with physical machine, only virtual machines can be refigured in </a:t>
            </a:r>
            <a:r>
              <a:rPr lang="en-US" sz="3200" dirty="0" smtClean="0">
                <a:solidFill>
                  <a:schemeClr val="tx1"/>
                </a:solidFill>
              </a:rPr>
              <a:t>real-time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>
              <a:spcAft>
                <a:spcPts val="1200"/>
              </a:spcAft>
              <a:buClr>
                <a:srgbClr val="FF0000"/>
              </a:buClr>
              <a:buSzPct val="190000"/>
            </a:pP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 algn="l">
              <a:spcAft>
                <a:spcPts val="1200"/>
              </a:spcAft>
              <a:buSzPct val="233000"/>
              <a:buFont typeface="Wingdings" charset="2"/>
              <a:buChar char="§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SzPct val="233000"/>
              <a:buFont typeface="Wingdings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5066-FD73-0F4A-8F9A-B3C3808E9A9D}" type="datetime1">
              <a:rPr lang="en-US" altLang="zh-CN" smtClean="0"/>
              <a:t>9/15/2017</a:t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00708"/>
            <a:ext cx="8331283" cy="5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9" y="1160748"/>
            <a:ext cx="7740860" cy="504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224644"/>
            <a:ext cx="78484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FFFF00"/>
                </a:solidFill>
                <a:latin typeface="+mj-lt"/>
              </a:rPr>
              <a:t>Cloud Elasticity Analysis </a:t>
            </a:r>
            <a:r>
              <a:rPr lang="en-US" sz="3400" dirty="0" smtClean="0">
                <a:solidFill>
                  <a:srgbClr val="00FFCC"/>
                </a:solidFill>
                <a:latin typeface="+mj-lt"/>
              </a:rPr>
              <a:t>(cont’d)</a:t>
            </a:r>
            <a:endParaRPr lang="en-US" sz="3400" dirty="0">
              <a:solidFill>
                <a:srgbClr val="00FF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75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340768"/>
            <a:ext cx="87129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Clr>
                <a:srgbClr val="CC3300"/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Amazon AWS has defined a </a:t>
            </a:r>
            <a:r>
              <a:rPr lang="en-US" sz="2800" dirty="0" smtClean="0">
                <a:solidFill>
                  <a:schemeClr val="tx1"/>
                </a:solidFill>
              </a:rPr>
              <a:t>term: </a:t>
            </a:r>
            <a:r>
              <a:rPr lang="en-US" sz="2800" i="1" dirty="0" smtClean="0">
                <a:solidFill>
                  <a:schemeClr val="tx2">
                    <a:lumMod val="50000"/>
                  </a:schemeClr>
                </a:solidFill>
              </a:rPr>
              <a:t>Elastic (or EC2)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Compute Unit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(ECU) </a:t>
            </a:r>
            <a:r>
              <a:rPr lang="en-US" sz="2800" dirty="0">
                <a:solidFill>
                  <a:schemeClr val="tx1"/>
                </a:solidFill>
              </a:rPr>
              <a:t>as an abstract unit to quantify the computing capacity of </a:t>
            </a:r>
            <a:r>
              <a:rPr lang="en-US" sz="2800" dirty="0" smtClean="0">
                <a:solidFill>
                  <a:schemeClr val="tx1"/>
                </a:solidFill>
              </a:rPr>
              <a:t>a machine instance </a:t>
            </a:r>
            <a:r>
              <a:rPr lang="en-US" sz="2800" dirty="0" smtClean="0">
                <a:solidFill>
                  <a:schemeClr val="tx1"/>
                </a:solidFill>
              </a:rPr>
              <a:t>type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CC3300"/>
              </a:buClr>
              <a:buSzPct val="145000"/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CC3300"/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By </a:t>
            </a:r>
            <a:r>
              <a:rPr lang="en-US" sz="2800" dirty="0">
                <a:solidFill>
                  <a:schemeClr val="tx1"/>
                </a:solidFill>
              </a:rPr>
              <a:t>2009 standard, the performance of a 1 ECU instance is roughly equivalent to the CPU capacity of a 1.2 GHz 2007 Xeon </a:t>
            </a:r>
            <a:r>
              <a:rPr lang="en-US" sz="2800" dirty="0" smtClean="0">
                <a:solidFill>
                  <a:schemeClr val="tx1"/>
                </a:solidFill>
              </a:rPr>
              <a:t>processor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CC3300"/>
              </a:buClr>
              <a:buSzPct val="145000"/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CC3300"/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Each physical CPU (processor) can house a number a number of </a:t>
            </a:r>
            <a:r>
              <a:rPr lang="en-US" sz="2800" i="1" dirty="0">
                <a:solidFill>
                  <a:schemeClr val="tx1"/>
                </a:solidFill>
              </a:rPr>
              <a:t>virtual CPU</a:t>
            </a:r>
            <a:r>
              <a:rPr lang="en-US" sz="2800" dirty="0">
                <a:solidFill>
                  <a:schemeClr val="tx1"/>
                </a:solidFill>
              </a:rPr>
              <a:t> (</a:t>
            </a:r>
            <a:r>
              <a:rPr lang="en-US" sz="2800" dirty="0" err="1">
                <a:solidFill>
                  <a:schemeClr val="tx1"/>
                </a:solidFill>
              </a:rPr>
              <a:t>vCPU</a:t>
            </a:r>
            <a:r>
              <a:rPr lang="en-US" sz="2800" dirty="0">
                <a:solidFill>
                  <a:schemeClr val="tx1"/>
                </a:solidFill>
              </a:rPr>
              <a:t>). Also the memory and storage may affect the ECU </a:t>
            </a:r>
            <a:r>
              <a:rPr lang="en-US" sz="2800" dirty="0" smtClean="0">
                <a:solidFill>
                  <a:schemeClr val="tx1"/>
                </a:solidFill>
              </a:rPr>
              <a:t>count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634" y="224644"/>
            <a:ext cx="829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latin typeface="+mj-lt"/>
              </a:rPr>
              <a:t>Elastic Compute Unit </a:t>
            </a:r>
            <a:r>
              <a:rPr lang="en-US" sz="4800" dirty="0" smtClean="0">
                <a:solidFill>
                  <a:srgbClr val="00FFCC"/>
                </a:solidFill>
                <a:latin typeface="+mj-lt"/>
              </a:rPr>
              <a:t>(ECU)</a:t>
            </a:r>
            <a:endParaRPr lang="en-US" sz="4800" dirty="0">
              <a:solidFill>
                <a:srgbClr val="00FF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616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612" y="440668"/>
            <a:ext cx="6912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+mj-lt"/>
              </a:rPr>
              <a:t>Performance Metrics: </a:t>
            </a:r>
            <a:r>
              <a:rPr lang="en-US" sz="4000" dirty="0" smtClean="0">
                <a:solidFill>
                  <a:srgbClr val="00FFCC"/>
                </a:solidFill>
                <a:latin typeface="+mj-lt"/>
              </a:rPr>
              <a:t>Speedup and Efficiency</a:t>
            </a:r>
            <a:endParaRPr lang="en-US" sz="4000" dirty="0">
              <a:solidFill>
                <a:srgbClr val="00FFCC"/>
              </a:solidFill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460940" cy="356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30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9" b="42584"/>
          <a:stretch/>
        </p:blipFill>
        <p:spPr bwMode="auto">
          <a:xfrm>
            <a:off x="71500" y="1556792"/>
            <a:ext cx="8960205" cy="399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332656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Cloud Efficiency for  Different </a:t>
            </a:r>
            <a:r>
              <a:rPr lang="en-US" sz="2800" dirty="0" err="1" smtClean="0">
                <a:solidFill>
                  <a:srgbClr val="FFFF00"/>
                </a:solidFill>
                <a:latin typeface="+mj-lt"/>
              </a:rPr>
              <a:t>EC2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 Configurations </a:t>
            </a:r>
            <a:endParaRPr lang="en-US" sz="2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7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376772"/>
            <a:ext cx="8712968" cy="362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" t="55092" r="2552" b="1992"/>
          <a:stretch/>
        </p:blipFill>
        <p:spPr bwMode="auto">
          <a:xfrm>
            <a:off x="107504" y="1772817"/>
            <a:ext cx="8784976" cy="334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540" y="512676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Cloud Efficiency for  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Different 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EC2 Configurations </a:t>
            </a:r>
            <a:endParaRPr lang="en-US" sz="2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823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540" y="1772816"/>
            <a:ext cx="824440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1) </a:t>
            </a:r>
            <a:r>
              <a:rPr lang="en-US" sz="2800" i="1" dirty="0">
                <a:solidFill>
                  <a:srgbClr val="00FFCC"/>
                </a:solidFill>
                <a:latin typeface="+mj-lt"/>
              </a:rPr>
              <a:t>Scaling measurement:</a:t>
            </a:r>
            <a:r>
              <a:rPr lang="en-US" sz="2800" dirty="0">
                <a:solidFill>
                  <a:srgbClr val="00FFCC"/>
                </a:solidFill>
                <a:latin typeface="+mj-lt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Cloud scaling is done with virtualized resources. Hence, the scale of computing power is decided at various abstraction levels of virtual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resources 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2) </a:t>
            </a:r>
            <a:r>
              <a:rPr lang="en-US" sz="2800" i="1" dirty="0">
                <a:solidFill>
                  <a:srgbClr val="00FFCC"/>
                </a:solidFill>
                <a:latin typeface="+mj-lt"/>
              </a:rPr>
              <a:t>Workload scenario:</a:t>
            </a:r>
            <a:r>
              <a:rPr lang="en-US" sz="2800" dirty="0">
                <a:solidFill>
                  <a:srgbClr val="00FFCC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Cloud aims to accommodate workload with large number of small jobs. Scaling strategies must match with such a workload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scenario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580" y="728700"/>
            <a:ext cx="730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Cloud Performance </a:t>
            </a:r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Issues</a:t>
            </a:r>
            <a:endParaRPr lang="en-US" sz="40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0489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 b="64169"/>
          <a:stretch/>
        </p:blipFill>
        <p:spPr bwMode="auto">
          <a:xfrm>
            <a:off x="433268" y="1880828"/>
            <a:ext cx="8496944" cy="320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564" y="584684"/>
            <a:ext cx="7955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+mj-lt"/>
              </a:rPr>
              <a:t>Cloud Productivity</a:t>
            </a:r>
            <a:endParaRPr lang="en-US" sz="60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34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0"/>
          <a:stretch/>
        </p:blipFill>
        <p:spPr bwMode="auto">
          <a:xfrm>
            <a:off x="433268" y="1268760"/>
            <a:ext cx="8496944" cy="530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580" y="188640"/>
            <a:ext cx="7955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Cloud Productivity</a:t>
            </a:r>
            <a:endParaRPr lang="en-US" sz="54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111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r="3665" b="50364"/>
          <a:stretch/>
        </p:blipFill>
        <p:spPr bwMode="auto">
          <a:xfrm>
            <a:off x="858510" y="1372968"/>
            <a:ext cx="7524836" cy="222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540" y="224644"/>
            <a:ext cx="7955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Cloud Scalability</a:t>
            </a:r>
            <a:endParaRPr lang="en-US" sz="54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52341" r="2762" b="341"/>
          <a:stretch/>
        </p:blipFill>
        <p:spPr bwMode="auto">
          <a:xfrm>
            <a:off x="755576" y="3829163"/>
            <a:ext cx="7560840" cy="232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54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06489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574" y="908720"/>
            <a:ext cx="7812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+mj-lt"/>
              </a:rPr>
              <a:t>A Generic Cloud Performance Model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327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3"/>
          <a:stretch/>
        </p:blipFill>
        <p:spPr bwMode="auto">
          <a:xfrm>
            <a:off x="179512" y="1736812"/>
            <a:ext cx="8856984" cy="398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007" y="296652"/>
            <a:ext cx="75921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Lecture 15: Oct. 11, 2017</a:t>
            </a:r>
            <a:r>
              <a:rPr lang="en-US" sz="4000" dirty="0" smtClean="0">
                <a:latin typeface="+mj-lt"/>
              </a:rPr>
              <a:t/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 </a:t>
            </a:r>
            <a:r>
              <a:rPr lang="en-US" sz="4000" dirty="0" smtClean="0">
                <a:solidFill>
                  <a:srgbClr val="00FFCC"/>
                </a:solidFill>
                <a:latin typeface="+mj-lt"/>
              </a:rPr>
              <a:t>Cloud Performance Modeling </a:t>
            </a:r>
            <a:endParaRPr lang="en-US" sz="4000" dirty="0">
              <a:solidFill>
                <a:srgbClr val="00FF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2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5066-FD73-0F4A-8F9A-B3C3808E9A9D}" type="datetime1">
              <a:rPr lang="en-US" altLang="zh-CN" smtClean="0"/>
              <a:t>9/15/2017</a:t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67" y="2679098"/>
            <a:ext cx="6637810" cy="39738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4044" y="155478"/>
            <a:ext cx="7452384" cy="753072"/>
          </a:xfrm>
        </p:spPr>
        <p:txBody>
          <a:bodyPr/>
          <a:lstStyle/>
          <a:p>
            <a:pPr algn="ctr"/>
            <a:r>
              <a:rPr lang="en-US" altLang="zh-CN" b="1" dirty="0" err="1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IaaS</a:t>
            </a:r>
            <a:r>
              <a:rPr lang="en-US" altLang="zh-CN" b="1" dirty="0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 Cloud Performance </a:t>
            </a:r>
            <a:r>
              <a:rPr lang="en-US" altLang="zh-CN" b="1" dirty="0" smtClean="0">
                <a:solidFill>
                  <a:srgbClr val="FF0000"/>
                </a:solidFill>
                <a:latin typeface="儷黑 Pro"/>
                <a:ea typeface="儷黑 Pro"/>
                <a:cs typeface="儷黑 Pro"/>
              </a:rPr>
              <a:t>Model</a:t>
            </a:r>
            <a:endParaRPr lang="en-US" sz="4800" dirty="0">
              <a:solidFill>
                <a:srgbClr val="FF0000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4" y="1031833"/>
            <a:ext cx="7854526" cy="12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5066-FD73-0F4A-8F9A-B3C3808E9A9D}" type="datetime1">
              <a:rPr lang="en-US" altLang="zh-CN" smtClean="0"/>
              <a:t>9/15/2017</a:t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1045632"/>
            <a:ext cx="8725648" cy="2892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4149080"/>
            <a:ext cx="8774045" cy="15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5066-FD73-0F4A-8F9A-B3C3808E9A9D}" type="datetime1">
              <a:rPr lang="en-US" altLang="zh-CN" smtClean="0"/>
              <a:t>9/15/2017</a:t>
            </a:fld>
            <a:endParaRPr lang="zh-CN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7941" y="0"/>
            <a:ext cx="7452384" cy="753072"/>
          </a:xfrm>
        </p:spPr>
        <p:txBody>
          <a:bodyPr/>
          <a:lstStyle/>
          <a:p>
            <a:pPr algn="ctr"/>
            <a:r>
              <a:rPr lang="en-US" altLang="zh-CN" b="1" dirty="0" err="1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P</a:t>
            </a:r>
            <a:r>
              <a:rPr lang="en-US" altLang="zh-CN" b="1" dirty="0" err="1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aaS</a:t>
            </a:r>
            <a:r>
              <a:rPr lang="en-US" altLang="zh-CN" b="1" dirty="0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 Cloud Performance </a:t>
            </a:r>
            <a:r>
              <a:rPr lang="en-US" altLang="zh-CN" b="1" dirty="0" smtClean="0">
                <a:solidFill>
                  <a:srgbClr val="FF0000"/>
                </a:solidFill>
                <a:latin typeface="儷黑 Pro"/>
                <a:ea typeface="儷黑 Pro"/>
                <a:cs typeface="儷黑 Pro"/>
              </a:rPr>
              <a:t>Model</a:t>
            </a:r>
            <a:endParaRPr lang="en-US" sz="4800" dirty="0">
              <a:solidFill>
                <a:srgbClr val="FF0000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2" y="2194351"/>
            <a:ext cx="7452384" cy="4229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7" y="872716"/>
            <a:ext cx="8232253" cy="1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55477"/>
            <a:ext cx="8430373" cy="971971"/>
          </a:xfrm>
        </p:spPr>
        <p:txBody>
          <a:bodyPr/>
          <a:lstStyle/>
          <a:p>
            <a:r>
              <a:rPr lang="en-US" altLang="zh-CN" sz="4000" b="1" dirty="0" err="1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SaaS</a:t>
            </a:r>
            <a:r>
              <a:rPr lang="en-US" altLang="zh-CN" sz="4000" b="1" dirty="0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 Cloud </a:t>
            </a:r>
            <a:r>
              <a:rPr lang="en-US" altLang="zh-CN" sz="4000" b="1" dirty="0" err="1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Pereformance</a:t>
            </a:r>
            <a:r>
              <a:rPr lang="en-US" altLang="zh-CN" sz="4000" b="1" dirty="0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 Model</a:t>
            </a:r>
            <a:endParaRPr lang="en-US" sz="4000" dirty="0">
              <a:solidFill>
                <a:srgbClr val="FFFF00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576A-6C53-434D-8630-72665992BD93}" type="datetime1">
              <a:rPr lang="en-US" altLang="zh-CN" smtClean="0"/>
              <a:t>9/15/2017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7" y="1988839"/>
            <a:ext cx="7484548" cy="4434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7" y="1012921"/>
            <a:ext cx="8537826" cy="7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27" y="260648"/>
            <a:ext cx="9143999" cy="642327"/>
          </a:xfrm>
        </p:spPr>
        <p:txBody>
          <a:bodyPr/>
          <a:lstStyle/>
          <a:p>
            <a:pPr lvl="1"/>
            <a:r>
              <a:rPr lang="en-US" altLang="zh-CN" sz="4000" b="1" dirty="0" smtClean="0">
                <a:solidFill>
                  <a:srgbClr val="FFFF00"/>
                </a:solidFill>
                <a:latin typeface="+mj-lt"/>
                <a:ea typeface="华文细黑"/>
                <a:cs typeface="Arial Black"/>
              </a:rPr>
              <a:t>Cloud Benchmarks </a:t>
            </a:r>
            <a:br>
              <a:rPr lang="en-US" altLang="zh-CN" sz="4000" b="1" dirty="0" smtClean="0">
                <a:solidFill>
                  <a:srgbClr val="FFFF00"/>
                </a:solidFill>
                <a:latin typeface="+mj-lt"/>
                <a:ea typeface="华文细黑"/>
                <a:cs typeface="Arial Black"/>
              </a:rPr>
            </a:br>
            <a:endParaRPr lang="en-US" sz="4000" b="1" dirty="0">
              <a:solidFill>
                <a:schemeClr val="tx2">
                  <a:lumMod val="50000"/>
                </a:schemeClr>
              </a:solidFill>
              <a:latin typeface="+mj-lt"/>
              <a:ea typeface="华文细黑"/>
              <a:cs typeface="华文细黑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9"/>
          <a:stretch/>
        </p:blipFill>
        <p:spPr bwMode="auto">
          <a:xfrm>
            <a:off x="287524" y="1232756"/>
            <a:ext cx="8568952" cy="55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5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1736812"/>
            <a:ext cx="7524836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) </a:t>
            </a:r>
            <a:r>
              <a:rPr lang="en-US" sz="2800" i="1" dirty="0">
                <a:solidFill>
                  <a:srgbClr val="00FFCC"/>
                </a:solidFill>
                <a:latin typeface="+mj-lt"/>
              </a:rPr>
              <a:t>Performance attributes:</a:t>
            </a:r>
            <a:r>
              <a:rPr lang="en-US" sz="2800" dirty="0">
                <a:solidFill>
                  <a:srgbClr val="00FFCC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To benefit a large number of small jobs, performance concerns are the response time and throughput, rather than batch execution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time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4) </a:t>
            </a:r>
            <a:r>
              <a:rPr lang="en-US" sz="2800" i="1" dirty="0">
                <a:solidFill>
                  <a:srgbClr val="00FFCC"/>
                </a:solidFill>
                <a:latin typeface="+mj-lt"/>
              </a:rPr>
              <a:t>Cloud productivity: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Productivity is tied to performance cost ratio. Tradeoffs do exist in high performance versus service costs to massive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users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7512" y="620688"/>
            <a:ext cx="730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Cloud Performance </a:t>
            </a:r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Issues </a:t>
            </a:r>
            <a:endParaRPr lang="en-US" sz="40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111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10/12/2015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256"/>
          <a:stretch/>
        </p:blipFill>
        <p:spPr>
          <a:xfrm>
            <a:off x="50800" y="1412776"/>
            <a:ext cx="9029700" cy="3348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64" t="86265" r="-1064" b="-67"/>
          <a:stretch/>
        </p:blipFill>
        <p:spPr>
          <a:xfrm>
            <a:off x="50800" y="5229200"/>
            <a:ext cx="9093200" cy="1049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508" y="368660"/>
            <a:ext cx="882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Twitter Spam Filtering Results on </a:t>
            </a:r>
            <a:r>
              <a:rPr lang="en-US" sz="3600" dirty="0" err="1" smtClean="0">
                <a:solidFill>
                  <a:srgbClr val="FFFF00"/>
                </a:solidFill>
                <a:latin typeface="+mj-lt"/>
              </a:rPr>
              <a:t>EC2</a:t>
            </a:r>
            <a:endParaRPr lang="en-US" sz="36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1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10/12/2015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2791"/>
          <a:stretch/>
        </p:blipFill>
        <p:spPr>
          <a:xfrm>
            <a:off x="39148" y="1351489"/>
            <a:ext cx="9029700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508" y="368660"/>
            <a:ext cx="882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+mj-lt"/>
              </a:rPr>
              <a:t>Twitter Spam Filtering on </a:t>
            </a:r>
            <a:r>
              <a:rPr lang="en-US" sz="4000" dirty="0" err="1" smtClean="0">
                <a:solidFill>
                  <a:srgbClr val="FFFF00"/>
                </a:solidFill>
                <a:latin typeface="+mj-lt"/>
              </a:rPr>
              <a:t>EC</a:t>
            </a:r>
            <a:r>
              <a:rPr lang="en-US" sz="4400" dirty="0" err="1" smtClean="0">
                <a:solidFill>
                  <a:srgbClr val="FFFF00"/>
                </a:solidFill>
                <a:latin typeface="+mj-lt"/>
              </a:rPr>
              <a:t>2</a:t>
            </a:r>
            <a:endParaRPr lang="en-US" sz="44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0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368660"/>
            <a:ext cx="8352928" cy="756084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FFFF00"/>
                </a:solidFill>
                <a:ea typeface="儷黑 Pro"/>
                <a:cs typeface="儷黑 Pro"/>
              </a:rPr>
              <a:t>Scale-Out Performance on </a:t>
            </a:r>
            <a:r>
              <a:rPr lang="en-US" altLang="zh-CN" sz="3600" b="1" dirty="0" err="1" smtClean="0">
                <a:solidFill>
                  <a:srgbClr val="FFFF00"/>
                </a:solidFill>
                <a:ea typeface="儷黑 Pro"/>
                <a:cs typeface="儷黑 Pro"/>
              </a:rPr>
              <a:t>EC2</a:t>
            </a:r>
            <a:endParaRPr lang="en-US" sz="3600" dirty="0">
              <a:solidFill>
                <a:srgbClr val="FFFF00"/>
              </a:solidFill>
              <a:ea typeface="儷黑 Pro"/>
              <a:cs typeface="儷黑 Pro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t="-1" r="16423" b="70558"/>
          <a:stretch/>
        </p:blipFill>
        <p:spPr bwMode="auto">
          <a:xfrm>
            <a:off x="215516" y="1232756"/>
            <a:ext cx="856895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1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34" y="512676"/>
            <a:ext cx="8352928" cy="756084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Scale-Up Performance on </a:t>
            </a:r>
            <a:r>
              <a:rPr lang="en-US" altLang="zh-CN" sz="3600" b="1" dirty="0" err="1" smtClean="0">
                <a:solidFill>
                  <a:srgbClr val="FFFF00"/>
                </a:solidFill>
                <a:latin typeface="儷黑 Pro"/>
                <a:ea typeface="儷黑 Pro"/>
                <a:cs typeface="儷黑 Pro"/>
              </a:rPr>
              <a:t>EC2</a:t>
            </a:r>
            <a:endParaRPr lang="en-US" sz="3600" dirty="0">
              <a:solidFill>
                <a:srgbClr val="FFFF00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t="28634" r="16517" b="41287"/>
          <a:stretch/>
        </p:blipFill>
        <p:spPr bwMode="auto">
          <a:xfrm>
            <a:off x="107504" y="1628800"/>
            <a:ext cx="889298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9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0" y="1635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58063" r="13706" b="10276"/>
          <a:stretch/>
        </p:blipFill>
        <p:spPr bwMode="auto">
          <a:xfrm>
            <a:off x="341530" y="1556792"/>
            <a:ext cx="846093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7669" y="636533"/>
            <a:ext cx="7988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+mj-lt"/>
              </a:rPr>
              <a:t>Cloud Performance for Mixed Workload 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19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3939" r="3374" b="4905"/>
          <a:stretch/>
        </p:blipFill>
        <p:spPr bwMode="auto">
          <a:xfrm>
            <a:off x="71500" y="1124744"/>
            <a:ext cx="9001000" cy="425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6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208912" cy="563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99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 txBox="1">
            <a:spLocks noGrp="1"/>
          </p:cNvSpPr>
          <p:nvPr/>
        </p:nvSpPr>
        <p:spPr bwMode="auto">
          <a:xfrm>
            <a:off x="503238" y="6489700"/>
            <a:ext cx="3421062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kumimoji="1" lang="en-US" sz="1400" smtClean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rPr>
              <a:t>March 5,  2012</a:t>
            </a:r>
          </a:p>
        </p:txBody>
      </p:sp>
      <p:sp>
        <p:nvSpPr>
          <p:cNvPr id="1742850" name="Rectangle 2"/>
          <p:cNvSpPr>
            <a:spLocks noChangeArrowheads="1"/>
          </p:cNvSpPr>
          <p:nvPr/>
        </p:nvSpPr>
        <p:spPr bwMode="auto">
          <a:xfrm>
            <a:off x="0" y="1635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kumimoji="1" lang="en-US" sz="1600">
              <a:solidFill>
                <a:srgbClr val="CC3300"/>
              </a:solidFill>
              <a:ea typeface="魏碑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" t="3754" r="3212" b="3622"/>
          <a:stretch/>
        </p:blipFill>
        <p:spPr bwMode="auto">
          <a:xfrm>
            <a:off x="611560" y="260734"/>
            <a:ext cx="7684275" cy="622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0401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1"/>
          <p:cNvPicPr/>
          <p:nvPr/>
        </p:nvPicPr>
        <p:blipFill rotWithShape="1">
          <a:blip r:embed="rId2"/>
          <a:srcRect/>
          <a:stretch/>
        </p:blipFill>
        <p:spPr bwMode="auto">
          <a:xfrm>
            <a:off x="395536" y="980728"/>
            <a:ext cx="8496944" cy="46445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7422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 txBox="1">
            <a:spLocks noGrp="1"/>
          </p:cNvSpPr>
          <p:nvPr/>
        </p:nvSpPr>
        <p:spPr bwMode="auto">
          <a:xfrm>
            <a:off x="503238" y="6489700"/>
            <a:ext cx="3421062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kumimoji="1" lang="en-US" sz="1400" smtClean="0">
                <a:solidFill>
                  <a:schemeClr val="bg1"/>
                </a:solidFill>
                <a:latin typeface="Times New Roman" charset="0"/>
                <a:ea typeface="宋体" charset="0"/>
                <a:cs typeface="宋体" charset="0"/>
              </a:rPr>
              <a:t>March 5,  2012</a:t>
            </a:r>
          </a:p>
        </p:txBody>
      </p:sp>
      <p:sp>
        <p:nvSpPr>
          <p:cNvPr id="1742850" name="Rectangle 2"/>
          <p:cNvSpPr>
            <a:spLocks noChangeArrowheads="1"/>
          </p:cNvSpPr>
          <p:nvPr/>
        </p:nvSpPr>
        <p:spPr bwMode="auto">
          <a:xfrm>
            <a:off x="0" y="1635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kumimoji="1" lang="en-US" sz="1600">
              <a:solidFill>
                <a:srgbClr val="CC3300"/>
              </a:solidFill>
              <a:ea typeface="魏碑" charset="-122"/>
            </a:endParaRPr>
          </a:p>
        </p:txBody>
      </p:sp>
      <p:pic>
        <p:nvPicPr>
          <p:cNvPr id="4" name="图片 1" descr="Fig3.jpg"/>
          <p:cNvPicPr/>
          <p:nvPr/>
        </p:nvPicPr>
        <p:blipFill rotWithShape="1">
          <a:blip r:embed="rId3" cstate="print"/>
          <a:srcRect l="49484" t="4631" r="4253" b="18322"/>
          <a:stretch/>
        </p:blipFill>
        <p:spPr bwMode="auto">
          <a:xfrm>
            <a:off x="467290" y="196734"/>
            <a:ext cx="8388932" cy="4680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7534" y="5137737"/>
            <a:ext cx="8568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FFCC"/>
                </a:solidFill>
              </a:rPr>
              <a:t> </a:t>
            </a:r>
            <a:r>
              <a:rPr lang="en-US" sz="2400" dirty="0">
                <a:solidFill>
                  <a:srgbClr val="00FFCC"/>
                </a:solidFill>
              </a:rPr>
              <a:t>Average response times in </a:t>
            </a:r>
            <a:r>
              <a:rPr lang="en-US" sz="2400" dirty="0" err="1">
                <a:solidFill>
                  <a:srgbClr val="00FFCC"/>
                </a:solidFill>
              </a:rPr>
              <a:t>ms</a:t>
            </a:r>
            <a:r>
              <a:rPr lang="en-US" sz="2400" dirty="0">
                <a:solidFill>
                  <a:srgbClr val="00FFCC"/>
                </a:solidFill>
              </a:rPr>
              <a:t> of 9 cloud service reported </a:t>
            </a:r>
            <a:r>
              <a:rPr lang="en-US" sz="2400" dirty="0" smtClean="0">
                <a:solidFill>
                  <a:srgbClr val="00FFCC"/>
                </a:solidFill>
              </a:rPr>
              <a:t/>
            </a:r>
            <a:br>
              <a:rPr lang="en-US" sz="2400" dirty="0" smtClean="0">
                <a:solidFill>
                  <a:srgbClr val="00FFCC"/>
                </a:solidFill>
              </a:rPr>
            </a:br>
            <a:r>
              <a:rPr lang="en-US" sz="2400" dirty="0" smtClean="0">
                <a:solidFill>
                  <a:srgbClr val="00FFCC"/>
                </a:solidFill>
              </a:rPr>
              <a:t>in </a:t>
            </a:r>
            <a:r>
              <a:rPr lang="en-US" sz="2400" dirty="0" err="1">
                <a:solidFill>
                  <a:srgbClr val="00FFCC"/>
                </a:solidFill>
              </a:rPr>
              <a:t>Bitcurrent</a:t>
            </a:r>
            <a:r>
              <a:rPr lang="en-US" sz="2400" dirty="0">
                <a:solidFill>
                  <a:srgbClr val="00FFCC"/>
                </a:solidFill>
              </a:rPr>
              <a:t> Report </a:t>
            </a:r>
            <a:r>
              <a:rPr lang="en-US" sz="2400" dirty="0" smtClean="0">
                <a:solidFill>
                  <a:srgbClr val="00FFCC"/>
                </a:solidFill>
              </a:rPr>
              <a:t>(</a:t>
            </a:r>
            <a:r>
              <a:rPr lang="en-US" sz="2400" dirty="0">
                <a:solidFill>
                  <a:srgbClr val="00FFCC"/>
                </a:solidFill>
              </a:rPr>
              <a:t>Courtesy of A. </a:t>
            </a:r>
            <a:r>
              <a:rPr lang="en-US" sz="2400" dirty="0" err="1">
                <a:solidFill>
                  <a:srgbClr val="00FFCC"/>
                </a:solidFill>
              </a:rPr>
              <a:t>Croll</a:t>
            </a:r>
            <a:r>
              <a:rPr lang="en-US" sz="2400" dirty="0">
                <a:solidFill>
                  <a:srgbClr val="00FFCC"/>
                </a:solidFill>
              </a:rPr>
              <a:t> [27])</a:t>
            </a:r>
          </a:p>
        </p:txBody>
      </p:sp>
    </p:spTree>
    <p:extLst>
      <p:ext uri="{BB962C8B-B14F-4D97-AF65-F5344CB8AC3E}">
        <p14:creationId xmlns:p14="http://schemas.microsoft.com/office/powerpoint/2010/main" val="37342545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512676"/>
            <a:ext cx="817290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 smtClean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Scale-Out Workloads</a:t>
            </a:r>
          </a:p>
          <a:p>
            <a:pPr lvl="1" algn="l"/>
            <a:endParaRPr lang="en-US" sz="3200" i="1" dirty="0" smtClean="0">
              <a:solidFill>
                <a:srgbClr val="FFFF00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l">
              <a:spcAft>
                <a:spcPts val="1200"/>
              </a:spcAft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     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Cloud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orkload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 are characterized by their dataset size, algorithms, memory-access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pattern,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service model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applied.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Scaling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techniques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cover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three cloud workload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types:</a:t>
            </a:r>
            <a:r>
              <a:rPr lang="x-none" sz="2400" dirty="0" smtClean="0">
                <a:solidFill>
                  <a:schemeClr val="tx1"/>
                </a:solidFill>
                <a:latin typeface="+mn-lt"/>
              </a:rPr>
              <a:t>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398463" indent="-3429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x-none" sz="2400" i="1" dirty="0" smtClean="0">
                <a:solidFill>
                  <a:srgbClr val="00FFCC"/>
                </a:solidFill>
                <a:latin typeface="+mn-lt"/>
              </a:rPr>
              <a:t>Scale-out </a:t>
            </a:r>
            <a:r>
              <a:rPr lang="en-US" sz="2400" i="1" dirty="0">
                <a:solidFill>
                  <a:srgbClr val="00FFCC"/>
                </a:solidFill>
                <a:latin typeface="+mn-lt"/>
              </a:rPr>
              <a:t>technique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allows adding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more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machine instances or processing nodes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of the same type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based on the quota agreed in the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service-level agreement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(SLA)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Obviously, scaling out appeals more to the use of homogeneous clusters with identical nodes. </a:t>
            </a:r>
          </a:p>
        </p:txBody>
      </p:sp>
    </p:spTree>
    <p:extLst>
      <p:ext uri="{BB962C8B-B14F-4D97-AF65-F5344CB8AC3E}">
        <p14:creationId xmlns:p14="http://schemas.microsoft.com/office/powerpoint/2010/main" val="4129468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4" y="1016732"/>
            <a:ext cx="864096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658" y="224644"/>
            <a:ext cx="86376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rgbClr val="FFFF00"/>
                </a:solidFill>
                <a:latin typeface="+mj-lt"/>
              </a:rPr>
              <a:t>HTTP Response Time of Working Clouds</a:t>
            </a:r>
            <a:endParaRPr lang="en-US" sz="34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66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46434" cy="47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451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58" name="Rectangle 2"/>
          <p:cNvSpPr>
            <a:spLocks noChangeArrowheads="1"/>
          </p:cNvSpPr>
          <p:nvPr/>
        </p:nvSpPr>
        <p:spPr bwMode="gray">
          <a:xfrm>
            <a:off x="1235075" y="0"/>
            <a:ext cx="64611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6038" tIns="0" rIns="46038" bIns="0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en-US" sz="4000" dirty="0" smtClean="0">
                <a:solidFill>
                  <a:srgbClr val="FFFF00"/>
                </a:solidFill>
                <a:latin typeface="+mj-lt"/>
                <a:ea typeface="ＭＳ Ｐゴシック" charset="0"/>
              </a:rPr>
              <a:t>Cyber Security </a:t>
            </a:r>
            <a:r>
              <a:rPr lang="en-US" sz="4000" dirty="0" smtClean="0">
                <a:solidFill>
                  <a:srgbClr val="FFFF00"/>
                </a:solidFill>
                <a:latin typeface="+mj-lt"/>
                <a:ea typeface="ＭＳ Ｐゴシック" charset="0"/>
              </a:rPr>
              <a:t>Threats</a:t>
            </a:r>
            <a:endParaRPr lang="en-US" sz="4000" dirty="0">
              <a:solidFill>
                <a:srgbClr val="FFFF00"/>
              </a:solidFill>
              <a:latin typeface="+mj-lt"/>
              <a:ea typeface="ＭＳ Ｐゴシック" charset="0"/>
            </a:endParaRPr>
          </a:p>
        </p:txBody>
      </p:sp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304800" y="554038"/>
            <a:ext cx="8539163" cy="5822950"/>
            <a:chOff x="192" y="349"/>
            <a:chExt cx="5379" cy="3668"/>
          </a:xfrm>
        </p:grpSpPr>
        <p:sp>
          <p:nvSpPr>
            <p:cNvPr id="1197060" name="Text Box 4"/>
            <p:cNvSpPr txBox="1">
              <a:spLocks noChangeArrowheads="1"/>
            </p:cNvSpPr>
            <p:nvPr/>
          </p:nvSpPr>
          <p:spPr bwMode="ltGray">
            <a:xfrm>
              <a:off x="344" y="981"/>
              <a:ext cx="961" cy="3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Information</a:t>
              </a:r>
            </a:p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Leakage</a:t>
              </a:r>
            </a:p>
          </p:txBody>
        </p:sp>
        <p:sp>
          <p:nvSpPr>
            <p:cNvPr id="1197061" name="Text Box 5"/>
            <p:cNvSpPr txBox="1">
              <a:spLocks noChangeArrowheads="1"/>
            </p:cNvSpPr>
            <p:nvPr/>
          </p:nvSpPr>
          <p:spPr bwMode="ltGray">
            <a:xfrm>
              <a:off x="1806" y="956"/>
              <a:ext cx="961" cy="3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Integrity</a:t>
              </a:r>
            </a:p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Violation</a:t>
              </a:r>
            </a:p>
          </p:txBody>
        </p:sp>
        <p:sp>
          <p:nvSpPr>
            <p:cNvPr id="1197062" name="Text Box 6"/>
            <p:cNvSpPr txBox="1">
              <a:spLocks noChangeArrowheads="1"/>
            </p:cNvSpPr>
            <p:nvPr/>
          </p:nvSpPr>
          <p:spPr bwMode="ltGray">
            <a:xfrm>
              <a:off x="3200" y="958"/>
              <a:ext cx="961" cy="3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Denial of</a:t>
              </a:r>
            </a:p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Service</a:t>
              </a:r>
            </a:p>
          </p:txBody>
        </p:sp>
        <p:sp>
          <p:nvSpPr>
            <p:cNvPr id="1197063" name="Text Box 7"/>
            <p:cNvSpPr txBox="1">
              <a:spLocks noChangeArrowheads="1"/>
            </p:cNvSpPr>
            <p:nvPr/>
          </p:nvSpPr>
          <p:spPr bwMode="ltGray">
            <a:xfrm>
              <a:off x="4562" y="981"/>
              <a:ext cx="961" cy="3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FFFF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Illegitimate </a:t>
              </a:r>
            </a:p>
            <a:p>
              <a:pPr algn="ctr" eaLnBrk="0" hangingPunct="0">
                <a:lnSpc>
                  <a:spcPct val="7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ＭＳ Ｐゴシック" charset="0"/>
                </a:rPr>
                <a:t>Use</a:t>
              </a:r>
            </a:p>
          </p:txBody>
        </p:sp>
        <p:sp>
          <p:nvSpPr>
            <p:cNvPr id="1197064" name="Text Box 8"/>
            <p:cNvSpPr txBox="1">
              <a:spLocks noChangeArrowheads="1"/>
            </p:cNvSpPr>
            <p:nvPr/>
          </p:nvSpPr>
          <p:spPr bwMode="auto">
            <a:xfrm>
              <a:off x="240" y="1859"/>
              <a:ext cx="937" cy="1456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lnSpc>
                  <a:spcPct val="90000"/>
                </a:lnSpc>
                <a:buFontTx/>
                <a:buChar char="•"/>
                <a:defRPr/>
              </a:pPr>
              <a:r>
                <a:rPr lang="en-US" sz="14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Eavesdropping</a:t>
              </a:r>
            </a:p>
            <a:p>
              <a:pPr algn="l" eaLnBrk="0" hangingPunct="0">
                <a:lnSpc>
                  <a:spcPct val="90000"/>
                </a:lnSpc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Traffic </a:t>
              </a:r>
            </a:p>
            <a:p>
              <a:pPr algn="l" eaLnBrk="0" hangingPunct="0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Analysis</a:t>
              </a:r>
            </a:p>
            <a:p>
              <a:pPr algn="l" eaLnBrk="0" hangingPunct="0">
                <a:lnSpc>
                  <a:spcPct val="90000"/>
                </a:lnSpc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EM/RF </a:t>
              </a:r>
            </a:p>
            <a:p>
              <a:pPr algn="l" eaLnBrk="0" hangingPunct="0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Interception</a:t>
              </a:r>
            </a:p>
            <a:p>
              <a:pPr algn="l" eaLnBrk="0" hangingPunct="0">
                <a:lnSpc>
                  <a:spcPct val="90000"/>
                </a:lnSpc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Indiscretions</a:t>
              </a:r>
              <a:b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of personnel</a:t>
              </a:r>
            </a:p>
            <a:p>
              <a:pPr algn="l" eaLnBrk="0" hangingPunct="0">
                <a:lnSpc>
                  <a:spcPct val="90000"/>
                </a:lnSpc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Media</a:t>
              </a:r>
            </a:p>
            <a:p>
              <a:pPr algn="l" eaLnBrk="0" hangingPunct="0">
                <a:lnSpc>
                  <a:spcPct val="90000"/>
                </a:lnSpc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Scavenging</a:t>
              </a:r>
            </a:p>
          </p:txBody>
        </p:sp>
        <p:sp>
          <p:nvSpPr>
            <p:cNvPr id="1197065" name="Text Box 9"/>
            <p:cNvSpPr txBox="1">
              <a:spLocks noChangeArrowheads="1"/>
            </p:cNvSpPr>
            <p:nvPr/>
          </p:nvSpPr>
          <p:spPr bwMode="auto">
            <a:xfrm>
              <a:off x="1802" y="1809"/>
              <a:ext cx="937" cy="1455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Penetration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Masquerade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Bypassing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controls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Authorization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violation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Physical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intrusion</a:t>
              </a:r>
            </a:p>
          </p:txBody>
        </p:sp>
        <p:sp>
          <p:nvSpPr>
            <p:cNvPr id="1197066" name="Text Box 10"/>
            <p:cNvSpPr txBox="1">
              <a:spLocks noChangeArrowheads="1"/>
            </p:cNvSpPr>
            <p:nvPr/>
          </p:nvSpPr>
          <p:spPr bwMode="auto">
            <a:xfrm>
              <a:off x="3156" y="1709"/>
              <a:ext cx="937" cy="1003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Dos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Trojan Horse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Trapdoor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Service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 spoofing</a:t>
              </a:r>
            </a:p>
          </p:txBody>
        </p:sp>
        <p:sp>
          <p:nvSpPr>
            <p:cNvPr id="1197067" name="Text Box 11"/>
            <p:cNvSpPr txBox="1">
              <a:spLocks noChangeArrowheads="1"/>
            </p:cNvSpPr>
            <p:nvPr/>
          </p:nvSpPr>
          <p:spPr bwMode="auto">
            <a:xfrm>
              <a:off x="4353" y="2963"/>
              <a:ext cx="990" cy="703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rgbClr val="CC33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CC"/>
                  </a:solidFill>
                  <a:latin typeface="Arial" charset="0"/>
                  <a:ea typeface="ＭＳ Ｐゴシック" charset="0"/>
                </a:rPr>
                <a:t>Resource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CC"/>
                  </a:solidFill>
                  <a:latin typeface="Arial" charset="0"/>
                  <a:ea typeface="ＭＳ Ｐゴシック" charset="0"/>
                </a:rPr>
                <a:t> Exhaustion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CC"/>
                  </a:solidFill>
                  <a:latin typeface="Arial" charset="0"/>
                  <a:ea typeface="ＭＳ Ｐゴシック" charset="0"/>
                </a:rPr>
                <a:t>Integrity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CC"/>
                  </a:solidFill>
                  <a:latin typeface="Arial" charset="0"/>
                  <a:ea typeface="ＭＳ Ｐゴシック" charset="0"/>
                </a:rPr>
                <a:t> violation</a:t>
              </a:r>
            </a:p>
          </p:txBody>
        </p:sp>
        <p:sp>
          <p:nvSpPr>
            <p:cNvPr id="1197068" name="Text Box 12"/>
            <p:cNvSpPr txBox="1">
              <a:spLocks noChangeArrowheads="1"/>
            </p:cNvSpPr>
            <p:nvPr/>
          </p:nvSpPr>
          <p:spPr bwMode="auto">
            <a:xfrm>
              <a:off x="2947" y="2913"/>
              <a:ext cx="990" cy="1054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rgbClr val="FF99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Resource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Exhaustion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Integrity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violation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Theft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Replay</a:t>
              </a:r>
            </a:p>
          </p:txBody>
        </p:sp>
        <p:sp>
          <p:nvSpPr>
            <p:cNvPr id="1197069" name="Text Box 13"/>
            <p:cNvSpPr txBox="1">
              <a:spLocks noChangeArrowheads="1"/>
            </p:cNvSpPr>
            <p:nvPr/>
          </p:nvSpPr>
          <p:spPr bwMode="ltGray">
            <a:xfrm>
              <a:off x="1177" y="3415"/>
              <a:ext cx="989" cy="602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rgbClr val="CC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Intercept/</a:t>
              </a:r>
            </a:p>
            <a:p>
              <a:pPr algn="l" eaLnBrk="0" hangingPunct="0"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 alter</a:t>
              </a:r>
            </a:p>
            <a:p>
              <a:pPr algn="l" eaLnBrk="0" hangingPunct="0">
                <a:buFontTx/>
                <a:buChar char="•"/>
                <a:defRPr/>
              </a:pPr>
              <a:r>
                <a:rPr lang="en-US" sz="1600" dirty="0">
                  <a:solidFill>
                    <a:srgbClr val="000066"/>
                  </a:solidFill>
                  <a:latin typeface="Arial" charset="0"/>
                  <a:ea typeface="ＭＳ Ｐゴシック" charset="0"/>
                </a:rPr>
                <a:t>Repudiation</a:t>
              </a:r>
            </a:p>
          </p:txBody>
        </p:sp>
        <p:sp>
          <p:nvSpPr>
            <p:cNvPr id="1197070" name="Line 14"/>
            <p:cNvSpPr>
              <a:spLocks noChangeShapeType="1"/>
            </p:cNvSpPr>
            <p:nvPr/>
          </p:nvSpPr>
          <p:spPr bwMode="auto">
            <a:xfrm flipV="1">
              <a:off x="708" y="1358"/>
              <a:ext cx="0" cy="501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1" name="Freeform 15"/>
            <p:cNvSpPr>
              <a:spLocks/>
            </p:cNvSpPr>
            <p:nvPr/>
          </p:nvSpPr>
          <p:spPr bwMode="auto">
            <a:xfrm>
              <a:off x="1437" y="1358"/>
              <a:ext cx="417" cy="2057"/>
            </a:xfrm>
            <a:custGeom>
              <a:avLst/>
              <a:gdLst>
                <a:gd name="T0" fmla="*/ 0 w 384"/>
                <a:gd name="T1" fmla="*/ 2057 h 1968"/>
                <a:gd name="T2" fmla="*/ 0 w 384"/>
                <a:gd name="T3" fmla="*/ 301 h 1968"/>
                <a:gd name="T4" fmla="*/ 417 w 384"/>
                <a:gd name="T5" fmla="*/ 0 h 19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968">
                  <a:moveTo>
                    <a:pt x="0" y="1968"/>
                  </a:moveTo>
                  <a:lnTo>
                    <a:pt x="0" y="288"/>
                  </a:lnTo>
                  <a:lnTo>
                    <a:pt x="384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7072" name="Line 16"/>
            <p:cNvSpPr>
              <a:spLocks noChangeShapeType="1"/>
            </p:cNvSpPr>
            <p:nvPr/>
          </p:nvSpPr>
          <p:spPr bwMode="auto">
            <a:xfrm flipH="1" flipV="1">
              <a:off x="1021" y="1358"/>
              <a:ext cx="989" cy="451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3" name="Line 17"/>
            <p:cNvSpPr>
              <a:spLocks noChangeShapeType="1"/>
            </p:cNvSpPr>
            <p:nvPr/>
          </p:nvSpPr>
          <p:spPr bwMode="auto">
            <a:xfrm flipV="1">
              <a:off x="2114" y="1358"/>
              <a:ext cx="0" cy="451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4" name="Line 18"/>
            <p:cNvSpPr>
              <a:spLocks noChangeShapeType="1"/>
            </p:cNvSpPr>
            <p:nvPr/>
          </p:nvSpPr>
          <p:spPr bwMode="auto">
            <a:xfrm flipV="1">
              <a:off x="2270" y="1308"/>
              <a:ext cx="1146" cy="501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5" name="Line 19"/>
            <p:cNvSpPr>
              <a:spLocks noChangeShapeType="1"/>
            </p:cNvSpPr>
            <p:nvPr/>
          </p:nvSpPr>
          <p:spPr bwMode="auto">
            <a:xfrm flipV="1">
              <a:off x="2583" y="1257"/>
              <a:ext cx="1979" cy="55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6" name="Line 20"/>
            <p:cNvSpPr>
              <a:spLocks noChangeShapeType="1"/>
            </p:cNvSpPr>
            <p:nvPr/>
          </p:nvSpPr>
          <p:spPr bwMode="auto">
            <a:xfrm flipH="1" flipV="1">
              <a:off x="1333" y="1358"/>
              <a:ext cx="2083" cy="351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7" name="Line 21"/>
            <p:cNvSpPr>
              <a:spLocks noChangeShapeType="1"/>
            </p:cNvSpPr>
            <p:nvPr/>
          </p:nvSpPr>
          <p:spPr bwMode="auto">
            <a:xfrm flipH="1" flipV="1">
              <a:off x="2375" y="1358"/>
              <a:ext cx="1249" cy="351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8" name="Line 22"/>
            <p:cNvSpPr>
              <a:spLocks noChangeShapeType="1"/>
            </p:cNvSpPr>
            <p:nvPr/>
          </p:nvSpPr>
          <p:spPr bwMode="auto">
            <a:xfrm flipV="1">
              <a:off x="3780" y="1308"/>
              <a:ext cx="0" cy="401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79" name="Line 23"/>
            <p:cNvSpPr>
              <a:spLocks noChangeShapeType="1"/>
            </p:cNvSpPr>
            <p:nvPr/>
          </p:nvSpPr>
          <p:spPr bwMode="auto">
            <a:xfrm flipV="1">
              <a:off x="3989" y="1308"/>
              <a:ext cx="833" cy="401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80" name="Line 24"/>
            <p:cNvSpPr>
              <a:spLocks noChangeShapeType="1"/>
            </p:cNvSpPr>
            <p:nvPr/>
          </p:nvSpPr>
          <p:spPr bwMode="auto">
            <a:xfrm flipV="1">
              <a:off x="5186" y="1308"/>
              <a:ext cx="0" cy="401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1197081" name="Freeform 25"/>
            <p:cNvSpPr>
              <a:spLocks/>
            </p:cNvSpPr>
            <p:nvPr/>
          </p:nvSpPr>
          <p:spPr bwMode="auto">
            <a:xfrm>
              <a:off x="3989" y="1308"/>
              <a:ext cx="468" cy="1655"/>
            </a:xfrm>
            <a:custGeom>
              <a:avLst/>
              <a:gdLst>
                <a:gd name="T0" fmla="*/ 468 w 432"/>
                <a:gd name="T1" fmla="*/ 1655 h 1584"/>
                <a:gd name="T2" fmla="*/ 468 w 432"/>
                <a:gd name="T3" fmla="*/ 301 h 1584"/>
                <a:gd name="T4" fmla="*/ 0 w 432"/>
                <a:gd name="T5" fmla="*/ 0 h 15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1584">
                  <a:moveTo>
                    <a:pt x="432" y="1584"/>
                  </a:moveTo>
                  <a:lnTo>
                    <a:pt x="432" y="288"/>
                  </a:lnTo>
                  <a:lnTo>
                    <a:pt x="0" y="0"/>
                  </a:lnTo>
                </a:path>
              </a:pathLst>
            </a:custGeom>
            <a:noFill/>
            <a:ln w="57150" cap="flat" cmpd="sng">
              <a:solidFill>
                <a:srgbClr val="CC3300"/>
              </a:solidFill>
              <a:prstDash val="solid"/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7082" name="Freeform 26"/>
            <p:cNvSpPr>
              <a:spLocks/>
            </p:cNvSpPr>
            <p:nvPr/>
          </p:nvSpPr>
          <p:spPr bwMode="auto">
            <a:xfrm>
              <a:off x="2550" y="1358"/>
              <a:ext cx="482" cy="1555"/>
            </a:xfrm>
            <a:custGeom>
              <a:avLst/>
              <a:gdLst>
                <a:gd name="T0" fmla="*/ 482 w 288"/>
                <a:gd name="T1" fmla="*/ 1555 h 1008"/>
                <a:gd name="T2" fmla="*/ 482 w 288"/>
                <a:gd name="T3" fmla="*/ 148 h 1008"/>
                <a:gd name="T4" fmla="*/ 0 w 288"/>
                <a:gd name="T5" fmla="*/ 0 h 10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8" h="1008">
                  <a:moveTo>
                    <a:pt x="288" y="1008"/>
                  </a:moveTo>
                  <a:lnTo>
                    <a:pt x="288" y="96"/>
                  </a:lnTo>
                  <a:lnTo>
                    <a:pt x="0" y="0"/>
                  </a:lnTo>
                </a:path>
              </a:pathLst>
            </a:custGeom>
            <a:noFill/>
            <a:ln w="57150" cap="flat" cmpd="sng">
              <a:solidFill>
                <a:srgbClr val="FF9900"/>
              </a:solidFill>
              <a:prstDash val="solid"/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7083" name="Text Box 27"/>
            <p:cNvSpPr txBox="1">
              <a:spLocks noChangeArrowheads="1"/>
            </p:cNvSpPr>
            <p:nvPr/>
          </p:nvSpPr>
          <p:spPr bwMode="auto">
            <a:xfrm>
              <a:off x="192" y="349"/>
              <a:ext cx="121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Loss of </a:t>
              </a:r>
            </a:p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Confidentiality</a:t>
              </a:r>
            </a:p>
          </p:txBody>
        </p:sp>
        <p:sp>
          <p:nvSpPr>
            <p:cNvPr id="1197084" name="Text Box 28"/>
            <p:cNvSpPr txBox="1">
              <a:spLocks noChangeArrowheads="1"/>
            </p:cNvSpPr>
            <p:nvPr/>
          </p:nvSpPr>
          <p:spPr bwMode="auto">
            <a:xfrm>
              <a:off x="4353" y="355"/>
              <a:ext cx="121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Improper </a:t>
              </a:r>
            </a:p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Authentication</a:t>
              </a:r>
            </a:p>
          </p:txBody>
        </p:sp>
        <p:sp>
          <p:nvSpPr>
            <p:cNvPr id="1197085" name="Text Box 29"/>
            <p:cNvSpPr txBox="1">
              <a:spLocks noChangeArrowheads="1"/>
            </p:cNvSpPr>
            <p:nvPr/>
          </p:nvSpPr>
          <p:spPr bwMode="auto">
            <a:xfrm>
              <a:off x="3189" y="355"/>
              <a:ext cx="95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Loss of </a:t>
              </a:r>
            </a:p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Availability</a:t>
              </a:r>
            </a:p>
          </p:txBody>
        </p:sp>
        <p:sp>
          <p:nvSpPr>
            <p:cNvPr id="1197086" name="Text Box 30"/>
            <p:cNvSpPr txBox="1">
              <a:spLocks noChangeArrowheads="1"/>
            </p:cNvSpPr>
            <p:nvPr/>
          </p:nvSpPr>
          <p:spPr bwMode="auto">
            <a:xfrm>
              <a:off x="1957" y="355"/>
              <a:ext cx="73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Loss of </a:t>
              </a:r>
            </a:p>
            <a:p>
              <a:pPr algn="ctr" eaLnBrk="0" hangingPunct="0">
                <a:defRPr/>
              </a:pPr>
              <a:r>
                <a:rPr lang="en-US" sz="2400" dirty="0">
                  <a:solidFill>
                    <a:srgbClr val="00FF00"/>
                  </a:solidFill>
                  <a:latin typeface="Arial Narrow" charset="0"/>
                  <a:ea typeface="ＭＳ Ｐゴシック" charset="0"/>
                </a:rPr>
                <a:t>Integrity</a:t>
              </a:r>
            </a:p>
          </p:txBody>
        </p:sp>
        <p:sp>
          <p:nvSpPr>
            <p:cNvPr id="1197087" name="Text Box 31"/>
            <p:cNvSpPr txBox="1">
              <a:spLocks noChangeArrowheads="1"/>
            </p:cNvSpPr>
            <p:nvPr/>
          </p:nvSpPr>
          <p:spPr bwMode="auto">
            <a:xfrm>
              <a:off x="4332" y="2010"/>
              <a:ext cx="572" cy="25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1800">
                  <a:solidFill>
                    <a:srgbClr val="000066"/>
                  </a:solidFill>
                  <a:latin typeface="Times New Roman" charset="0"/>
                  <a:ea typeface="ＭＳ Ｐゴシック" charset="0"/>
                </a:rPr>
                <a:t>Theft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879694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44475"/>
            <a:ext cx="9144000" cy="1312317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FFFF00"/>
                </a:solidFill>
              </a:rPr>
              <a:t>Cyber </a:t>
            </a:r>
            <a:r>
              <a:rPr lang="en-US" altLang="en-US" b="1" dirty="0" smtClean="0">
                <a:solidFill>
                  <a:srgbClr val="FFFF00"/>
                </a:solidFill>
              </a:rPr>
              <a:t>Security</a:t>
            </a:r>
            <a:r>
              <a:rPr lang="en-US" altLang="en-US" dirty="0">
                <a:solidFill>
                  <a:srgbClr val="FFFF00"/>
                </a:solidFill>
              </a:rPr>
              <a:t>:</a:t>
            </a:r>
            <a:r>
              <a:rPr lang="en-US" altLang="en-US" sz="3600" dirty="0" smtClean="0">
                <a:solidFill>
                  <a:srgbClr val="FFFF00"/>
                </a:solidFill>
              </a:rPr>
              <a:t> </a:t>
            </a:r>
            <a:r>
              <a:rPr lang="en-US" altLang="en-US" sz="36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Critical Issues </a:t>
            </a:r>
            <a:r>
              <a:rPr lang="en-US" altLang="en-US" sz="36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altLang="en-US" sz="36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altLang="en-US" sz="36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Plausible Solutions</a:t>
            </a:r>
            <a:endParaRPr lang="en-US" altLang="en-US" sz="2400" b="1" dirty="0" smtClean="0">
              <a:solidFill>
                <a:srgbClr val="66FFFF"/>
              </a:solidFill>
            </a:endParaRPr>
          </a:p>
        </p:txBody>
      </p:sp>
      <p:sp>
        <p:nvSpPr>
          <p:cNvPr id="984068" name="Text Box 4"/>
          <p:cNvSpPr txBox="1">
            <a:spLocks noChangeArrowheads="1"/>
          </p:cNvSpPr>
          <p:nvPr/>
        </p:nvSpPr>
        <p:spPr bwMode="auto">
          <a:xfrm>
            <a:off x="263525" y="5008563"/>
            <a:ext cx="6624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4072" name="Text Box 8"/>
          <p:cNvSpPr txBox="1">
            <a:spLocks noChangeArrowheads="1"/>
          </p:cNvSpPr>
          <p:nvPr/>
        </p:nvSpPr>
        <p:spPr bwMode="auto">
          <a:xfrm>
            <a:off x="503548" y="1736812"/>
            <a:ext cx="8424936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Cyber </a:t>
            </a: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hreats </a:t>
            </a: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system </a:t>
            </a: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ulnerability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Internet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security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is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sues </a:t>
            </a: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infrastructures  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Automated Worm Signature Generation 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Collaborative DDoS Defense over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multiple </a:t>
            </a: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omains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Copyright Protection in P2P Content Delivery </a:t>
            </a:r>
            <a:endParaRPr lang="en-US" altLang="en-US" sz="24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P2P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Reputation Systems for Internet Security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Cloud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Resources Protection and Data Coloring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Trusted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Zoning in Virtualized Cloud Resources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Trust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Chain for Cloud and IoT Mashup Services</a:t>
            </a: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130000"/>
              <a:buFont typeface="Wingdings" pitchFamily="2" charset="2"/>
              <a:buChar char="§"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Cloudlet </a:t>
            </a:r>
            <a:r>
              <a:rPr lang="en-US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Mesh for Securing Mobile Clouds  </a:t>
            </a:r>
            <a:endParaRPr lang="en-US" alt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0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78" name="Text Box 2"/>
          <p:cNvSpPr txBox="1">
            <a:spLocks noChangeAspect="1" noChangeArrowheads="1"/>
          </p:cNvSpPr>
          <p:nvPr/>
        </p:nvSpPr>
        <p:spPr bwMode="auto">
          <a:xfrm>
            <a:off x="1981200" y="2209800"/>
            <a:ext cx="984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000">
                <a:solidFill>
                  <a:srgbClr val="0000FF"/>
                </a:solidFill>
                <a:latin typeface="Arial Narrow" pitchFamily="34" charset="0"/>
              </a:rPr>
              <a:t>Serious hackers</a:t>
            </a:r>
            <a:endParaRPr lang="en-US" altLang="en-US" sz="800">
              <a:solidFill>
                <a:srgbClr val="0000FF"/>
              </a:solidFill>
              <a:latin typeface="Arial Narrow" pitchFamily="34" charset="0"/>
            </a:endParaRPr>
          </a:p>
        </p:txBody>
      </p:sp>
      <p:pic>
        <p:nvPicPr>
          <p:cNvPr id="1202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223" r="6474" b="2240"/>
          <a:stretch>
            <a:fillRect/>
          </a:stretch>
        </p:blipFill>
        <p:spPr bwMode="auto">
          <a:xfrm>
            <a:off x="460375" y="982663"/>
            <a:ext cx="7858125" cy="54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02180" name="Rectangle 4"/>
          <p:cNvSpPr>
            <a:spLocks noGrp="1" noChangeArrowheads="1"/>
          </p:cNvSpPr>
          <p:nvPr>
            <p:ph type="title"/>
          </p:nvPr>
        </p:nvSpPr>
        <p:spPr>
          <a:xfrm>
            <a:off x="179512" y="146123"/>
            <a:ext cx="8763000" cy="969963"/>
          </a:xfrm>
        </p:spPr>
        <p:txBody>
          <a:bodyPr/>
          <a:lstStyle/>
          <a:p>
            <a:pPr eaLnBrk="1" hangingPunct="1"/>
            <a:r>
              <a:rPr lang="en-US" altLang="zh-CN" sz="2400" b="1" dirty="0" smtClean="0">
                <a:solidFill>
                  <a:srgbClr val="FFFF00"/>
                </a:solidFill>
                <a:ea typeface="SimSun" pitchFamily="2" charset="-122"/>
              </a:rPr>
              <a:t>Distributed Security Enforcement over a </a:t>
            </a:r>
            <a:r>
              <a:rPr lang="en-US" altLang="zh-CN" sz="2400" b="1" dirty="0" err="1" smtClean="0">
                <a:solidFill>
                  <a:srgbClr val="FFFF00"/>
                </a:solidFill>
                <a:ea typeface="SimSun" pitchFamily="2" charset="-122"/>
              </a:rPr>
              <a:t>DHT</a:t>
            </a:r>
            <a:r>
              <a:rPr lang="en-US" altLang="zh-CN" sz="2400" b="1" dirty="0" smtClean="0">
                <a:solidFill>
                  <a:srgbClr val="FFFF00"/>
                </a:solidFill>
                <a:ea typeface="SimSun" pitchFamily="2" charset="-122"/>
              </a:rPr>
              <a:t> </a:t>
            </a:r>
            <a:br>
              <a:rPr lang="en-US" altLang="zh-CN" sz="2400" b="1" dirty="0" smtClean="0">
                <a:solidFill>
                  <a:srgbClr val="FFFF00"/>
                </a:solidFill>
                <a:ea typeface="SimSun" pitchFamily="2" charset="-122"/>
              </a:rPr>
            </a:br>
            <a:r>
              <a:rPr lang="en-US" altLang="zh-CN" sz="2400" b="1" dirty="0" smtClean="0">
                <a:solidFill>
                  <a:srgbClr val="FFFF00"/>
                </a:solidFill>
                <a:ea typeface="SimSun" pitchFamily="2" charset="-122"/>
              </a:rPr>
              <a:t>Overlay Network Developed at the USC</a:t>
            </a:r>
            <a:r>
              <a:rPr lang="en-US" altLang="zh-CN" sz="2400" b="1" dirty="0" smtClean="0">
                <a:solidFill>
                  <a:srgbClr val="00FFFF"/>
                </a:solidFill>
                <a:ea typeface="SimSun" pitchFamily="2" charset="-122"/>
              </a:rPr>
              <a:t/>
            </a:r>
            <a:br>
              <a:rPr lang="en-US" altLang="zh-CN" sz="2400" b="1" dirty="0" smtClean="0">
                <a:solidFill>
                  <a:srgbClr val="00FFFF"/>
                </a:solidFill>
                <a:ea typeface="SimSun" pitchFamily="2" charset="-122"/>
              </a:rPr>
            </a:br>
            <a:endParaRPr lang="en-US" altLang="en-US" sz="1600" b="1" dirty="0" smtClean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391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0025"/>
            <a:ext cx="8393113" cy="530225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rgbClr val="FFFF00"/>
                </a:solidFill>
                <a:ea typeface="SimSun" pitchFamily="2" charset="-122"/>
              </a:rPr>
              <a:t>Internet Domain Analysis</a:t>
            </a:r>
            <a:endParaRPr lang="en-US" altLang="en-US" sz="4000" b="1" dirty="0" smtClean="0"/>
          </a:p>
        </p:txBody>
      </p:sp>
      <p:pic>
        <p:nvPicPr>
          <p:cNvPr id="125952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663" y="1054100"/>
            <a:ext cx="4733925" cy="3400425"/>
          </a:xfrm>
        </p:spPr>
      </p:pic>
      <p:sp>
        <p:nvSpPr>
          <p:cNvPr id="1259524" name="Text Box 4"/>
          <p:cNvSpPr txBox="1">
            <a:spLocks noChangeArrowheads="1"/>
          </p:cNvSpPr>
          <p:nvPr/>
        </p:nvSpPr>
        <p:spPr bwMode="auto">
          <a:xfrm>
            <a:off x="5680075" y="1039813"/>
            <a:ext cx="3408363" cy="280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Inside the domain, O(</a:t>
            </a:r>
            <a:r>
              <a:rPr lang="en-US" altLang="en-US" sz="2400" i="1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lang="en-US" altLang="en-US" sz="24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)</a:t>
            </a:r>
            <a:endParaRPr lang="en-US" altLang="en-US" sz="2400" dirty="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4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For inter-domain, </a:t>
            </a:r>
            <a:r>
              <a:rPr lang="en-US" altLang="en-US" sz="24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it </a:t>
            </a:r>
            <a:r>
              <a:rPr lang="en-US" altLang="en-US" sz="24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depends </a:t>
            </a:r>
            <a:r>
              <a:rPr lang="en-US" altLang="en-US" sz="24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on the topology </a:t>
            </a:r>
          </a:p>
          <a:p>
            <a:pPr algn="l" eaLnBrk="1" hangingPunct="1">
              <a:lnSpc>
                <a:spcPct val="11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4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Maximum r = </a:t>
            </a:r>
            <a:r>
              <a:rPr lang="en-US" altLang="en-US" sz="24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6</a:t>
            </a:r>
            <a:endParaRPr lang="en-US" altLang="en-US" sz="2400" dirty="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pic>
        <p:nvPicPr>
          <p:cNvPr id="125952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5063" y="5010150"/>
            <a:ext cx="7173912" cy="1235075"/>
          </a:xfrm>
        </p:spPr>
      </p:pic>
    </p:spTree>
    <p:extLst>
      <p:ext uri="{BB962C8B-B14F-4D97-AF65-F5344CB8AC3E}">
        <p14:creationId xmlns:p14="http://schemas.microsoft.com/office/powerpoint/2010/main" val="82707298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696200" cy="585788"/>
          </a:xfrm>
        </p:spPr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FFFF00"/>
                </a:solidFill>
              </a:rPr>
              <a:t>Distributed </a:t>
            </a:r>
            <a:r>
              <a:rPr lang="en-US" altLang="en-US" sz="3600" b="1" dirty="0" err="1" smtClean="0">
                <a:solidFill>
                  <a:srgbClr val="FFFF00"/>
                </a:solidFill>
              </a:rPr>
              <a:t>DoS</a:t>
            </a:r>
            <a:r>
              <a:rPr lang="en-US" altLang="en-US" sz="3600" b="1" dirty="0" smtClean="0">
                <a:solidFill>
                  <a:srgbClr val="FFFF00"/>
                </a:solidFill>
              </a:rPr>
              <a:t> (DDoS) Attacks</a:t>
            </a:r>
          </a:p>
        </p:txBody>
      </p:sp>
      <p:grpSp>
        <p:nvGrpSpPr>
          <p:cNvPr id="34818" name="Group 3"/>
          <p:cNvGrpSpPr>
            <a:grpSpLocks/>
          </p:cNvGrpSpPr>
          <p:nvPr/>
        </p:nvGrpSpPr>
        <p:grpSpPr bwMode="auto">
          <a:xfrm>
            <a:off x="1219200" y="1219200"/>
            <a:ext cx="7453313" cy="3830638"/>
            <a:chOff x="528" y="912"/>
            <a:chExt cx="5034" cy="2869"/>
          </a:xfrm>
        </p:grpSpPr>
        <p:pic>
          <p:nvPicPr>
            <p:cNvPr id="1293316" name="Picture 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428"/>
              <a:ext cx="3389" cy="2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93317" name="Text Box 5"/>
            <p:cNvSpPr txBox="1">
              <a:spLocks noChangeArrowheads="1"/>
            </p:cNvSpPr>
            <p:nvPr/>
          </p:nvSpPr>
          <p:spPr bwMode="auto">
            <a:xfrm>
              <a:off x="2167" y="2049"/>
              <a:ext cx="124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None/>
              </a:pPr>
              <a:endParaRPr lang="en-US" altLang="en-US" sz="2800" b="0"/>
            </a:p>
          </p:txBody>
        </p:sp>
        <p:pic>
          <p:nvPicPr>
            <p:cNvPr id="1293318" name="Picture 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" y="2684"/>
              <a:ext cx="482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93319" name="Picture 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2915"/>
              <a:ext cx="482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93320" name="Picture 8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8" y="2386"/>
              <a:ext cx="482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aphicFrame>
          <p:nvGraphicFramePr>
            <p:cNvPr id="34825" name="Object 9"/>
            <p:cNvGraphicFramePr>
              <a:graphicFrameLocks noChangeAspect="1"/>
            </p:cNvGraphicFramePr>
            <p:nvPr/>
          </p:nvGraphicFramePr>
          <p:xfrm>
            <a:off x="4512" y="1593"/>
            <a:ext cx="29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ClipArt" r:id="rId5" imgW="2733472" imgH="3819728" progId="MS_ClipArt_Gallery.2">
                    <p:embed/>
                  </p:oleObj>
                </mc:Choice>
                <mc:Fallback>
                  <p:oleObj name="ClipArt" r:id="rId5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593"/>
                          <a:ext cx="29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93322" name="AutoShape 10"/>
            <p:cNvCxnSpPr>
              <a:cxnSpLocks noChangeShapeType="1"/>
              <a:stCxn id="1293318" idx="3"/>
              <a:endCxn id="1293319" idx="1"/>
            </p:cNvCxnSpPr>
            <p:nvPr/>
          </p:nvCxnSpPr>
          <p:spPr bwMode="auto">
            <a:xfrm>
              <a:off x="1895" y="2821"/>
              <a:ext cx="1085" cy="232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3" name="AutoShape 11"/>
            <p:cNvCxnSpPr>
              <a:cxnSpLocks noChangeShapeType="1"/>
              <a:stCxn id="1293337" idx="3"/>
              <a:endCxn id="1293336" idx="1"/>
            </p:cNvCxnSpPr>
            <p:nvPr/>
          </p:nvCxnSpPr>
          <p:spPr bwMode="auto">
            <a:xfrm flipV="1">
              <a:off x="1822" y="1795"/>
              <a:ext cx="1414" cy="200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4" name="AutoShape 12"/>
            <p:cNvCxnSpPr>
              <a:cxnSpLocks noChangeShapeType="1"/>
              <a:stCxn id="1293337" idx="2"/>
              <a:endCxn id="1293318" idx="0"/>
            </p:cNvCxnSpPr>
            <p:nvPr/>
          </p:nvCxnSpPr>
          <p:spPr bwMode="auto">
            <a:xfrm>
              <a:off x="1582" y="2133"/>
              <a:ext cx="72" cy="550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5" name="AutoShape 13"/>
            <p:cNvCxnSpPr>
              <a:cxnSpLocks noChangeShapeType="1"/>
              <a:stCxn id="1293336" idx="3"/>
              <a:endCxn id="1293320" idx="0"/>
            </p:cNvCxnSpPr>
            <p:nvPr/>
          </p:nvCxnSpPr>
          <p:spPr bwMode="auto">
            <a:xfrm>
              <a:off x="3718" y="1795"/>
              <a:ext cx="451" cy="591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6" name="AutoShape 14"/>
            <p:cNvCxnSpPr>
              <a:cxnSpLocks noChangeShapeType="1"/>
              <a:stCxn id="1293320" idx="2"/>
              <a:endCxn id="1293319" idx="3"/>
            </p:cNvCxnSpPr>
            <p:nvPr/>
          </p:nvCxnSpPr>
          <p:spPr bwMode="auto">
            <a:xfrm flipH="1">
              <a:off x="3463" y="2662"/>
              <a:ext cx="707" cy="391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7" name="AutoShape 15"/>
            <p:cNvCxnSpPr>
              <a:cxnSpLocks noChangeShapeType="1"/>
              <a:endCxn id="1293320" idx="1"/>
            </p:cNvCxnSpPr>
            <p:nvPr/>
          </p:nvCxnSpPr>
          <p:spPr bwMode="auto">
            <a:xfrm>
              <a:off x="1778" y="2089"/>
              <a:ext cx="2150" cy="435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8" name="AutoShape 16"/>
            <p:cNvCxnSpPr>
              <a:cxnSpLocks noChangeShapeType="1"/>
              <a:stCxn id="1293336" idx="2"/>
              <a:endCxn id="1293319" idx="0"/>
            </p:cNvCxnSpPr>
            <p:nvPr/>
          </p:nvCxnSpPr>
          <p:spPr bwMode="auto">
            <a:xfrm flipH="1">
              <a:off x="3222" y="1935"/>
              <a:ext cx="255" cy="981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29" name="AutoShape 17"/>
            <p:cNvCxnSpPr>
              <a:cxnSpLocks noChangeShapeType="1"/>
            </p:cNvCxnSpPr>
            <p:nvPr/>
          </p:nvCxnSpPr>
          <p:spPr bwMode="auto">
            <a:xfrm>
              <a:off x="3710" y="1757"/>
              <a:ext cx="802" cy="21"/>
            </a:xfrm>
            <a:prstGeom prst="straightConnector1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3330" name="AutoShape 18"/>
            <p:cNvCxnSpPr>
              <a:cxnSpLocks noChangeShapeType="1"/>
            </p:cNvCxnSpPr>
            <p:nvPr/>
          </p:nvCxnSpPr>
          <p:spPr bwMode="auto">
            <a:xfrm flipH="1">
              <a:off x="4366" y="1965"/>
              <a:ext cx="292" cy="45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34835" name="Object 19"/>
            <p:cNvGraphicFramePr>
              <a:graphicFrameLocks noChangeAspect="1"/>
            </p:cNvGraphicFramePr>
            <p:nvPr/>
          </p:nvGraphicFramePr>
          <p:xfrm>
            <a:off x="1311" y="3186"/>
            <a:ext cx="293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ClipArt" r:id="rId7" imgW="2733472" imgH="3819728" progId="MS_ClipArt_Gallery.2">
                    <p:embed/>
                  </p:oleObj>
                </mc:Choice>
                <mc:Fallback>
                  <p:oleObj name="ClipArt" r:id="rId7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1" y="3186"/>
                          <a:ext cx="293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6" name="Object 20"/>
            <p:cNvGraphicFramePr>
              <a:graphicFrameLocks noChangeAspect="1"/>
            </p:cNvGraphicFramePr>
            <p:nvPr/>
          </p:nvGraphicFramePr>
          <p:xfrm>
            <a:off x="3257" y="924"/>
            <a:ext cx="293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ClipArt" r:id="rId8" imgW="2733472" imgH="3819728" progId="MS_ClipArt_Gallery.2">
                    <p:embed/>
                  </p:oleObj>
                </mc:Choice>
                <mc:Fallback>
                  <p:oleObj name="ClipArt" r:id="rId8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7" y="924"/>
                          <a:ext cx="293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33" name="Freeform 21"/>
            <p:cNvSpPr>
              <a:spLocks/>
            </p:cNvSpPr>
            <p:nvPr/>
          </p:nvSpPr>
          <p:spPr bwMode="auto">
            <a:xfrm>
              <a:off x="1415" y="1954"/>
              <a:ext cx="3125" cy="1225"/>
            </a:xfrm>
            <a:custGeom>
              <a:avLst/>
              <a:gdLst>
                <a:gd name="T0" fmla="*/ 45 w 4116"/>
                <a:gd name="T1" fmla="*/ 1225 h 1777"/>
                <a:gd name="T2" fmla="*/ 287 w 4116"/>
                <a:gd name="T3" fmla="*/ 760 h 1777"/>
                <a:gd name="T4" fmla="*/ 1767 w 4116"/>
                <a:gd name="T5" fmla="*/ 1064 h 1777"/>
                <a:gd name="T6" fmla="*/ 2660 w 4116"/>
                <a:gd name="T7" fmla="*/ 566 h 1777"/>
                <a:gd name="T8" fmla="*/ 3125 w 4116"/>
                <a:gd name="T9" fmla="*/ 0 h 17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16" h="1777">
                  <a:moveTo>
                    <a:pt x="59" y="1777"/>
                  </a:moveTo>
                  <a:cubicBezTo>
                    <a:pt x="114" y="1665"/>
                    <a:pt x="0" y="1142"/>
                    <a:pt x="378" y="1103"/>
                  </a:cubicBezTo>
                  <a:cubicBezTo>
                    <a:pt x="756" y="1064"/>
                    <a:pt x="1806" y="1591"/>
                    <a:pt x="2327" y="1544"/>
                  </a:cubicBezTo>
                  <a:cubicBezTo>
                    <a:pt x="2848" y="1497"/>
                    <a:pt x="3205" y="1078"/>
                    <a:pt x="3503" y="821"/>
                  </a:cubicBezTo>
                  <a:cubicBezTo>
                    <a:pt x="3801" y="564"/>
                    <a:pt x="3988" y="171"/>
                    <a:pt x="4116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4838" name="Object 22"/>
            <p:cNvGraphicFramePr>
              <a:graphicFrameLocks noChangeAspect="1"/>
            </p:cNvGraphicFramePr>
            <p:nvPr/>
          </p:nvGraphicFramePr>
          <p:xfrm>
            <a:off x="2429" y="3372"/>
            <a:ext cx="29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ClipArt" r:id="rId9" imgW="2733472" imgH="3819728" progId="MS_ClipArt_Gallery.2">
                    <p:embed/>
                  </p:oleObj>
                </mc:Choice>
                <mc:Fallback>
                  <p:oleObj name="ClipArt" r:id="rId9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9" y="3372"/>
                          <a:ext cx="29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35" name="Freeform 23"/>
            <p:cNvSpPr>
              <a:spLocks/>
            </p:cNvSpPr>
            <p:nvPr/>
          </p:nvSpPr>
          <p:spPr bwMode="auto">
            <a:xfrm>
              <a:off x="2559" y="1947"/>
              <a:ext cx="2170" cy="1432"/>
            </a:xfrm>
            <a:custGeom>
              <a:avLst/>
              <a:gdLst>
                <a:gd name="T0" fmla="*/ 0 w 2264"/>
                <a:gd name="T1" fmla="*/ 1432 h 1380"/>
                <a:gd name="T2" fmla="*/ 517 w 2264"/>
                <a:gd name="T3" fmla="*/ 1138 h 1380"/>
                <a:gd name="T4" fmla="*/ 1218 w 2264"/>
                <a:gd name="T5" fmla="*/ 948 h 1380"/>
                <a:gd name="T6" fmla="*/ 1726 w 2264"/>
                <a:gd name="T7" fmla="*/ 607 h 1380"/>
                <a:gd name="T8" fmla="*/ 2170 w 2264"/>
                <a:gd name="T9" fmla="*/ 0 h 1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4" h="1380">
                  <a:moveTo>
                    <a:pt x="0" y="1380"/>
                  </a:moveTo>
                  <a:cubicBezTo>
                    <a:pt x="90" y="1333"/>
                    <a:pt x="327" y="1175"/>
                    <a:pt x="539" y="1097"/>
                  </a:cubicBezTo>
                  <a:cubicBezTo>
                    <a:pt x="751" y="1019"/>
                    <a:pt x="1061" y="999"/>
                    <a:pt x="1271" y="914"/>
                  </a:cubicBezTo>
                  <a:cubicBezTo>
                    <a:pt x="1481" y="829"/>
                    <a:pt x="1635" y="737"/>
                    <a:pt x="1801" y="585"/>
                  </a:cubicBezTo>
                  <a:cubicBezTo>
                    <a:pt x="1967" y="433"/>
                    <a:pt x="2168" y="122"/>
                    <a:pt x="2264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3336" name="Picture 2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" y="1659"/>
              <a:ext cx="481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93337" name="Picture 2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" y="1857"/>
              <a:ext cx="481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93338" name="Text Box 26"/>
            <p:cNvSpPr txBox="1">
              <a:spLocks noChangeArrowheads="1"/>
            </p:cNvSpPr>
            <p:nvPr/>
          </p:nvSpPr>
          <p:spPr bwMode="auto">
            <a:xfrm>
              <a:off x="528" y="1608"/>
              <a:ext cx="9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Attacker</a:t>
              </a:r>
            </a:p>
          </p:txBody>
        </p:sp>
        <p:graphicFrame>
          <p:nvGraphicFramePr>
            <p:cNvPr id="34843" name="Object 27"/>
            <p:cNvGraphicFramePr>
              <a:graphicFrameLocks noChangeAspect="1"/>
            </p:cNvGraphicFramePr>
            <p:nvPr/>
          </p:nvGraphicFramePr>
          <p:xfrm>
            <a:off x="805" y="1283"/>
            <a:ext cx="293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ClipArt" r:id="rId10" imgW="2733472" imgH="3819728" progId="MS_ClipArt_Gallery.2">
                    <p:embed/>
                  </p:oleObj>
                </mc:Choice>
                <mc:Fallback>
                  <p:oleObj name="ClipArt" r:id="rId10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" y="1283"/>
                          <a:ext cx="293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40" name="Text Box 28"/>
            <p:cNvSpPr txBox="1">
              <a:spLocks noChangeArrowheads="1"/>
            </p:cNvSpPr>
            <p:nvPr/>
          </p:nvSpPr>
          <p:spPr bwMode="auto">
            <a:xfrm>
              <a:off x="4820" y="1624"/>
              <a:ext cx="742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Victim</a:t>
              </a:r>
            </a:p>
          </p:txBody>
        </p:sp>
        <p:sp>
          <p:nvSpPr>
            <p:cNvPr id="1293341" name="Text Box 29"/>
            <p:cNvSpPr txBox="1">
              <a:spLocks noChangeArrowheads="1"/>
            </p:cNvSpPr>
            <p:nvPr/>
          </p:nvSpPr>
          <p:spPr bwMode="auto">
            <a:xfrm>
              <a:off x="3318" y="1013"/>
              <a:ext cx="2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sp>
          <p:nvSpPr>
            <p:cNvPr id="1293342" name="Text Box 30"/>
            <p:cNvSpPr txBox="1">
              <a:spLocks noChangeArrowheads="1"/>
            </p:cNvSpPr>
            <p:nvPr/>
          </p:nvSpPr>
          <p:spPr bwMode="auto">
            <a:xfrm>
              <a:off x="1357" y="3280"/>
              <a:ext cx="2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sp>
          <p:nvSpPr>
            <p:cNvPr id="1293343" name="Text Box 31"/>
            <p:cNvSpPr txBox="1">
              <a:spLocks noChangeArrowheads="1"/>
            </p:cNvSpPr>
            <p:nvPr/>
          </p:nvSpPr>
          <p:spPr bwMode="auto">
            <a:xfrm>
              <a:off x="2495" y="3439"/>
              <a:ext cx="249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sp>
          <p:nvSpPr>
            <p:cNvPr id="1293344" name="Freeform 32"/>
            <p:cNvSpPr>
              <a:spLocks/>
            </p:cNvSpPr>
            <p:nvPr/>
          </p:nvSpPr>
          <p:spPr bwMode="auto">
            <a:xfrm>
              <a:off x="2779" y="1322"/>
              <a:ext cx="1734" cy="543"/>
            </a:xfrm>
            <a:custGeom>
              <a:avLst/>
              <a:gdLst>
                <a:gd name="T0" fmla="*/ 0 w 1810"/>
                <a:gd name="T1" fmla="*/ 0 h 524"/>
                <a:gd name="T2" fmla="*/ 297 w 1810"/>
                <a:gd name="T3" fmla="*/ 274 h 524"/>
                <a:gd name="T4" fmla="*/ 797 w 1810"/>
                <a:gd name="T5" fmla="*/ 502 h 524"/>
                <a:gd name="T6" fmla="*/ 1734 w 1810"/>
                <a:gd name="T7" fmla="*/ 520 h 5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0" h="524">
                  <a:moveTo>
                    <a:pt x="0" y="0"/>
                  </a:moveTo>
                  <a:cubicBezTo>
                    <a:pt x="52" y="44"/>
                    <a:pt x="172" y="183"/>
                    <a:pt x="310" y="264"/>
                  </a:cubicBezTo>
                  <a:cubicBezTo>
                    <a:pt x="448" y="345"/>
                    <a:pt x="582" y="444"/>
                    <a:pt x="832" y="484"/>
                  </a:cubicBezTo>
                  <a:cubicBezTo>
                    <a:pt x="1082" y="524"/>
                    <a:pt x="1606" y="498"/>
                    <a:pt x="1810" y="502"/>
                  </a:cubicBezTo>
                </a:path>
              </a:pathLst>
            </a:custGeom>
            <a:noFill/>
            <a:ln w="19050" cap="flat" cmpd="sng">
              <a:solidFill>
                <a:srgbClr val="FF2A07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4849" name="Object 33"/>
            <p:cNvGraphicFramePr>
              <a:graphicFrameLocks noChangeAspect="1"/>
            </p:cNvGraphicFramePr>
            <p:nvPr/>
          </p:nvGraphicFramePr>
          <p:xfrm>
            <a:off x="2911" y="912"/>
            <a:ext cx="293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ClipArt" r:id="rId11" imgW="2733472" imgH="3819728" progId="MS_ClipArt_Gallery.2">
                    <p:embed/>
                  </p:oleObj>
                </mc:Choice>
                <mc:Fallback>
                  <p:oleObj name="ClipArt" r:id="rId11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1" y="912"/>
                          <a:ext cx="293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46" name="Text Box 34"/>
            <p:cNvSpPr txBox="1">
              <a:spLocks noChangeArrowheads="1"/>
            </p:cNvSpPr>
            <p:nvPr/>
          </p:nvSpPr>
          <p:spPr bwMode="auto">
            <a:xfrm>
              <a:off x="2970" y="1001"/>
              <a:ext cx="273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H</a:t>
              </a:r>
            </a:p>
          </p:txBody>
        </p:sp>
        <p:graphicFrame>
          <p:nvGraphicFramePr>
            <p:cNvPr id="34851" name="Object 35"/>
            <p:cNvGraphicFramePr>
              <a:graphicFrameLocks noChangeAspect="1"/>
            </p:cNvGraphicFramePr>
            <p:nvPr/>
          </p:nvGraphicFramePr>
          <p:xfrm>
            <a:off x="2575" y="964"/>
            <a:ext cx="292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ClipArt" r:id="rId12" imgW="2733472" imgH="3819728" progId="MS_ClipArt_Gallery.2">
                    <p:embed/>
                  </p:oleObj>
                </mc:Choice>
                <mc:Fallback>
                  <p:oleObj name="ClipArt" r:id="rId12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5" y="964"/>
                          <a:ext cx="292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48" name="Text Box 36"/>
            <p:cNvSpPr txBox="1">
              <a:spLocks noChangeArrowheads="1"/>
            </p:cNvSpPr>
            <p:nvPr/>
          </p:nvSpPr>
          <p:spPr bwMode="auto">
            <a:xfrm>
              <a:off x="2634" y="1014"/>
              <a:ext cx="2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graphicFrame>
          <p:nvGraphicFramePr>
            <p:cNvPr id="34853" name="Object 37"/>
            <p:cNvGraphicFramePr>
              <a:graphicFrameLocks noChangeAspect="1"/>
            </p:cNvGraphicFramePr>
            <p:nvPr/>
          </p:nvGraphicFramePr>
          <p:xfrm>
            <a:off x="991" y="3010"/>
            <a:ext cx="293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ClipArt" r:id="rId13" imgW="2733472" imgH="3819728" progId="MS_ClipArt_Gallery.2">
                    <p:embed/>
                  </p:oleObj>
                </mc:Choice>
                <mc:Fallback>
                  <p:oleObj name="ClipArt" r:id="rId13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" y="3010"/>
                          <a:ext cx="293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50" name="Text Box 38"/>
            <p:cNvSpPr txBox="1">
              <a:spLocks noChangeArrowheads="1"/>
            </p:cNvSpPr>
            <p:nvPr/>
          </p:nvSpPr>
          <p:spPr bwMode="auto">
            <a:xfrm>
              <a:off x="1036" y="3107"/>
              <a:ext cx="25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graphicFrame>
          <p:nvGraphicFramePr>
            <p:cNvPr id="34855" name="Object 39"/>
            <p:cNvGraphicFramePr>
              <a:graphicFrameLocks noChangeAspect="1"/>
            </p:cNvGraphicFramePr>
            <p:nvPr/>
          </p:nvGraphicFramePr>
          <p:xfrm>
            <a:off x="1674" y="3238"/>
            <a:ext cx="294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ClipArt" r:id="rId14" imgW="2733472" imgH="3819728" progId="MS_ClipArt_Gallery.2">
                    <p:embed/>
                  </p:oleObj>
                </mc:Choice>
                <mc:Fallback>
                  <p:oleObj name="ClipArt" r:id="rId14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4" y="3238"/>
                          <a:ext cx="294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52" name="Text Box 40"/>
            <p:cNvSpPr txBox="1">
              <a:spLocks noChangeArrowheads="1"/>
            </p:cNvSpPr>
            <p:nvPr/>
          </p:nvSpPr>
          <p:spPr bwMode="auto">
            <a:xfrm>
              <a:off x="1721" y="3334"/>
              <a:ext cx="25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graphicFrame>
          <p:nvGraphicFramePr>
            <p:cNvPr id="34857" name="Object 41"/>
            <p:cNvGraphicFramePr>
              <a:graphicFrameLocks noChangeAspect="1"/>
            </p:cNvGraphicFramePr>
            <p:nvPr/>
          </p:nvGraphicFramePr>
          <p:xfrm>
            <a:off x="3268" y="3266"/>
            <a:ext cx="293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" name="ClipArt" r:id="rId15" imgW="2733472" imgH="3819728" progId="MS_ClipArt_Gallery.2">
                    <p:embed/>
                  </p:oleObj>
                </mc:Choice>
                <mc:Fallback>
                  <p:oleObj name="ClipArt" r:id="rId15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8" y="3266"/>
                          <a:ext cx="293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54" name="Text Box 42"/>
            <p:cNvSpPr txBox="1">
              <a:spLocks noChangeArrowheads="1"/>
            </p:cNvSpPr>
            <p:nvPr/>
          </p:nvSpPr>
          <p:spPr bwMode="auto">
            <a:xfrm>
              <a:off x="3314" y="3362"/>
              <a:ext cx="25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graphicFrame>
          <p:nvGraphicFramePr>
            <p:cNvPr id="34859" name="Object 43"/>
            <p:cNvGraphicFramePr>
              <a:graphicFrameLocks noChangeAspect="1"/>
            </p:cNvGraphicFramePr>
            <p:nvPr/>
          </p:nvGraphicFramePr>
          <p:xfrm>
            <a:off x="2874" y="3295"/>
            <a:ext cx="293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ClipArt" r:id="rId16" imgW="2733472" imgH="3819728" progId="MS_ClipArt_Gallery.2">
                    <p:embed/>
                  </p:oleObj>
                </mc:Choice>
                <mc:Fallback>
                  <p:oleObj name="ClipArt" r:id="rId16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" y="3295"/>
                          <a:ext cx="293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56" name="Text Box 44"/>
            <p:cNvSpPr txBox="1">
              <a:spLocks noChangeArrowheads="1"/>
            </p:cNvSpPr>
            <p:nvPr/>
          </p:nvSpPr>
          <p:spPr bwMode="auto">
            <a:xfrm>
              <a:off x="2920" y="3391"/>
              <a:ext cx="2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sp>
          <p:nvSpPr>
            <p:cNvPr id="1293357" name="Freeform 45"/>
            <p:cNvSpPr>
              <a:spLocks/>
            </p:cNvSpPr>
            <p:nvPr/>
          </p:nvSpPr>
          <p:spPr bwMode="auto">
            <a:xfrm>
              <a:off x="1157" y="1938"/>
              <a:ext cx="3400" cy="1133"/>
            </a:xfrm>
            <a:custGeom>
              <a:avLst/>
              <a:gdLst>
                <a:gd name="T0" fmla="*/ 0 w 3549"/>
                <a:gd name="T1" fmla="*/ 1104 h 1092"/>
                <a:gd name="T2" fmla="*/ 527 w 3549"/>
                <a:gd name="T3" fmla="*/ 834 h 1092"/>
                <a:gd name="T4" fmla="*/ 2086 w 3549"/>
                <a:gd name="T5" fmla="*/ 1090 h 1092"/>
                <a:gd name="T6" fmla="*/ 3023 w 3549"/>
                <a:gd name="T7" fmla="*/ 578 h 1092"/>
                <a:gd name="T8" fmla="*/ 3400 w 3549"/>
                <a:gd name="T9" fmla="*/ 0 h 10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9" h="1092">
                  <a:moveTo>
                    <a:pt x="0" y="1064"/>
                  </a:moveTo>
                  <a:cubicBezTo>
                    <a:pt x="92" y="1021"/>
                    <a:pt x="187" y="806"/>
                    <a:pt x="550" y="804"/>
                  </a:cubicBezTo>
                  <a:cubicBezTo>
                    <a:pt x="913" y="802"/>
                    <a:pt x="1743" y="1092"/>
                    <a:pt x="2177" y="1051"/>
                  </a:cubicBezTo>
                  <a:cubicBezTo>
                    <a:pt x="2611" y="1010"/>
                    <a:pt x="2926" y="732"/>
                    <a:pt x="3155" y="557"/>
                  </a:cubicBezTo>
                  <a:cubicBezTo>
                    <a:pt x="3384" y="382"/>
                    <a:pt x="3467" y="116"/>
                    <a:pt x="354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58" name="Freeform 46"/>
            <p:cNvSpPr>
              <a:spLocks/>
            </p:cNvSpPr>
            <p:nvPr/>
          </p:nvSpPr>
          <p:spPr bwMode="auto">
            <a:xfrm>
              <a:off x="1832" y="2032"/>
              <a:ext cx="2927" cy="1237"/>
            </a:xfrm>
            <a:custGeom>
              <a:avLst/>
              <a:gdLst>
                <a:gd name="T0" fmla="*/ 0 w 3055"/>
                <a:gd name="T1" fmla="*/ 1237 h 1192"/>
                <a:gd name="T2" fmla="*/ 242 w 3055"/>
                <a:gd name="T3" fmla="*/ 772 h 1192"/>
                <a:gd name="T4" fmla="*/ 1455 w 3055"/>
                <a:gd name="T5" fmla="*/ 978 h 1192"/>
                <a:gd name="T6" fmla="*/ 2462 w 3055"/>
                <a:gd name="T7" fmla="*/ 616 h 1192"/>
                <a:gd name="T8" fmla="*/ 2927 w 3055"/>
                <a:gd name="T9" fmla="*/ 0 h 1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5" h="1192">
                  <a:moveTo>
                    <a:pt x="0" y="1192"/>
                  </a:moveTo>
                  <a:cubicBezTo>
                    <a:pt x="43" y="1118"/>
                    <a:pt x="0" y="786"/>
                    <a:pt x="253" y="744"/>
                  </a:cubicBezTo>
                  <a:cubicBezTo>
                    <a:pt x="506" y="702"/>
                    <a:pt x="1133" y="967"/>
                    <a:pt x="1519" y="942"/>
                  </a:cubicBezTo>
                  <a:cubicBezTo>
                    <a:pt x="1905" y="917"/>
                    <a:pt x="2314" y="751"/>
                    <a:pt x="2570" y="594"/>
                  </a:cubicBezTo>
                  <a:cubicBezTo>
                    <a:pt x="2826" y="437"/>
                    <a:pt x="2954" y="124"/>
                    <a:pt x="3055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4863" name="Object 47"/>
            <p:cNvGraphicFramePr>
              <a:graphicFrameLocks noChangeAspect="1"/>
            </p:cNvGraphicFramePr>
            <p:nvPr/>
          </p:nvGraphicFramePr>
          <p:xfrm>
            <a:off x="3585" y="929"/>
            <a:ext cx="293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ClipArt" r:id="rId17" imgW="2733472" imgH="3819728" progId="MS_ClipArt_Gallery.2">
                    <p:embed/>
                  </p:oleObj>
                </mc:Choice>
                <mc:Fallback>
                  <p:oleObj name="ClipArt" r:id="rId17" imgW="2733472" imgH="381972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5" y="929"/>
                          <a:ext cx="293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3360" name="Text Box 48"/>
            <p:cNvSpPr txBox="1">
              <a:spLocks noChangeArrowheads="1"/>
            </p:cNvSpPr>
            <p:nvPr/>
          </p:nvSpPr>
          <p:spPr bwMode="auto">
            <a:xfrm>
              <a:off x="3645" y="1018"/>
              <a:ext cx="25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2"/>
                  </a:solidFill>
                  <a:latin typeface="Arial" charset="0"/>
                  <a:ea typeface="ＭＳ Ｐゴシック" charset="0"/>
                </a:rPr>
                <a:t>Z</a:t>
              </a:r>
            </a:p>
          </p:txBody>
        </p:sp>
        <p:sp>
          <p:nvSpPr>
            <p:cNvPr id="1293361" name="Freeform 49"/>
            <p:cNvSpPr>
              <a:spLocks/>
            </p:cNvSpPr>
            <p:nvPr/>
          </p:nvSpPr>
          <p:spPr bwMode="auto">
            <a:xfrm>
              <a:off x="3363" y="1296"/>
              <a:ext cx="1114" cy="524"/>
            </a:xfrm>
            <a:custGeom>
              <a:avLst/>
              <a:gdLst>
                <a:gd name="T0" fmla="*/ 51 w 1163"/>
                <a:gd name="T1" fmla="*/ 0 h 504"/>
                <a:gd name="T2" fmla="*/ 177 w 1163"/>
                <a:gd name="T3" fmla="*/ 452 h 504"/>
                <a:gd name="T4" fmla="*/ 1114 w 1163"/>
                <a:gd name="T5" fmla="*/ 433 h 5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3" h="504">
                  <a:moveTo>
                    <a:pt x="53" y="0"/>
                  </a:moveTo>
                  <a:cubicBezTo>
                    <a:pt x="75" y="72"/>
                    <a:pt x="0" y="366"/>
                    <a:pt x="185" y="435"/>
                  </a:cubicBezTo>
                  <a:cubicBezTo>
                    <a:pt x="370" y="504"/>
                    <a:pt x="959" y="420"/>
                    <a:pt x="1163" y="416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62" name="Freeform 50"/>
            <p:cNvSpPr>
              <a:spLocks/>
            </p:cNvSpPr>
            <p:nvPr/>
          </p:nvSpPr>
          <p:spPr bwMode="auto">
            <a:xfrm>
              <a:off x="3511" y="1317"/>
              <a:ext cx="993" cy="465"/>
            </a:xfrm>
            <a:custGeom>
              <a:avLst/>
              <a:gdLst>
                <a:gd name="T0" fmla="*/ 236 w 1037"/>
                <a:gd name="T1" fmla="*/ 0 h 448"/>
                <a:gd name="T2" fmla="*/ 126 w 1037"/>
                <a:gd name="T3" fmla="*/ 412 h 448"/>
                <a:gd name="T4" fmla="*/ 993 w 1037"/>
                <a:gd name="T5" fmla="*/ 318 h 4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37" h="448">
                  <a:moveTo>
                    <a:pt x="246" y="0"/>
                  </a:moveTo>
                  <a:cubicBezTo>
                    <a:pt x="227" y="66"/>
                    <a:pt x="0" y="346"/>
                    <a:pt x="132" y="397"/>
                  </a:cubicBezTo>
                  <a:cubicBezTo>
                    <a:pt x="264" y="448"/>
                    <a:pt x="849" y="325"/>
                    <a:pt x="1037" y="306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63" name="Freeform 51"/>
            <p:cNvSpPr>
              <a:spLocks/>
            </p:cNvSpPr>
            <p:nvPr/>
          </p:nvSpPr>
          <p:spPr bwMode="auto">
            <a:xfrm>
              <a:off x="3025" y="1975"/>
              <a:ext cx="1602" cy="1290"/>
            </a:xfrm>
            <a:custGeom>
              <a:avLst/>
              <a:gdLst>
                <a:gd name="T0" fmla="*/ 0 w 1673"/>
                <a:gd name="T1" fmla="*/ 1290 h 1244"/>
                <a:gd name="T2" fmla="*/ 254 w 1673"/>
                <a:gd name="T3" fmla="*/ 1062 h 1244"/>
                <a:gd name="T4" fmla="*/ 1199 w 1673"/>
                <a:gd name="T5" fmla="*/ 569 h 1244"/>
                <a:gd name="T6" fmla="*/ 1260 w 1673"/>
                <a:gd name="T7" fmla="*/ 474 h 1244"/>
                <a:gd name="T8" fmla="*/ 1602 w 1673"/>
                <a:gd name="T9" fmla="*/ 0 h 1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3" h="1244">
                  <a:moveTo>
                    <a:pt x="0" y="1244"/>
                  </a:moveTo>
                  <a:cubicBezTo>
                    <a:pt x="44" y="1207"/>
                    <a:pt x="56" y="1140"/>
                    <a:pt x="265" y="1024"/>
                  </a:cubicBezTo>
                  <a:cubicBezTo>
                    <a:pt x="474" y="908"/>
                    <a:pt x="1077" y="643"/>
                    <a:pt x="1252" y="549"/>
                  </a:cubicBezTo>
                  <a:cubicBezTo>
                    <a:pt x="1427" y="455"/>
                    <a:pt x="1246" y="548"/>
                    <a:pt x="1316" y="457"/>
                  </a:cubicBezTo>
                  <a:cubicBezTo>
                    <a:pt x="1386" y="366"/>
                    <a:pt x="1599" y="95"/>
                    <a:pt x="1673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3364" name="Freeform 52"/>
            <p:cNvSpPr>
              <a:spLocks/>
            </p:cNvSpPr>
            <p:nvPr/>
          </p:nvSpPr>
          <p:spPr bwMode="auto">
            <a:xfrm>
              <a:off x="3182" y="1966"/>
              <a:ext cx="1550" cy="1289"/>
            </a:xfrm>
            <a:custGeom>
              <a:avLst/>
              <a:gdLst>
                <a:gd name="T0" fmla="*/ 244 w 1617"/>
                <a:gd name="T1" fmla="*/ 1289 h 1243"/>
                <a:gd name="T2" fmla="*/ 139 w 1617"/>
                <a:gd name="T3" fmla="*/ 1090 h 1243"/>
                <a:gd name="T4" fmla="*/ 1077 w 1617"/>
                <a:gd name="T5" fmla="*/ 654 h 1243"/>
                <a:gd name="T6" fmla="*/ 1253 w 1617"/>
                <a:gd name="T7" fmla="*/ 465 h 1243"/>
                <a:gd name="T8" fmla="*/ 1550 w 1617"/>
                <a:gd name="T9" fmla="*/ 0 h 12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7" h="1243">
                  <a:moveTo>
                    <a:pt x="255" y="1243"/>
                  </a:moveTo>
                  <a:cubicBezTo>
                    <a:pt x="237" y="1211"/>
                    <a:pt x="0" y="1153"/>
                    <a:pt x="145" y="1051"/>
                  </a:cubicBezTo>
                  <a:cubicBezTo>
                    <a:pt x="290" y="949"/>
                    <a:pt x="930" y="732"/>
                    <a:pt x="1124" y="631"/>
                  </a:cubicBezTo>
                  <a:cubicBezTo>
                    <a:pt x="1318" y="530"/>
                    <a:pt x="1225" y="553"/>
                    <a:pt x="1307" y="448"/>
                  </a:cubicBezTo>
                  <a:cubicBezTo>
                    <a:pt x="1389" y="343"/>
                    <a:pt x="1553" y="93"/>
                    <a:pt x="1617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93365" name="Text Box 53"/>
          <p:cNvSpPr txBox="1">
            <a:spLocks noChangeArrowheads="1"/>
          </p:cNvSpPr>
          <p:nvPr/>
        </p:nvSpPr>
        <p:spPr bwMode="auto">
          <a:xfrm>
            <a:off x="838200" y="5029200"/>
            <a:ext cx="7848600" cy="14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hangingPunct="0">
              <a:lnSpc>
                <a:spcPct val="6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dirty="0" smtClean="0">
                <a:solidFill>
                  <a:srgbClr val="FFFFFF"/>
                </a:solidFill>
              </a:rPr>
              <a:t>Attacker infiltrates hosts and commands a handler (H</a:t>
            </a:r>
            <a:r>
              <a:rPr lang="en-US" dirty="0" smtClean="0">
                <a:solidFill>
                  <a:srgbClr val="FFFFFF"/>
                </a:solidFill>
              </a:rPr>
              <a:t>) </a:t>
            </a:r>
            <a:endParaRPr lang="en-US" dirty="0" smtClean="0">
              <a:solidFill>
                <a:srgbClr val="FFFFFF"/>
              </a:solidFill>
            </a:endParaRPr>
          </a:p>
          <a:p>
            <a:pPr eaLnBrk="0" hangingPunct="0">
              <a:lnSpc>
                <a:spcPct val="6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dirty="0" smtClean="0">
                <a:solidFill>
                  <a:srgbClr val="FFFFFF"/>
                </a:solidFill>
              </a:rPr>
              <a:t>Handler sends commends to zombies (Z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 smtClean="0">
              <a:solidFill>
                <a:srgbClr val="FFFFFF"/>
              </a:solidFill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dirty="0" smtClean="0">
                <a:solidFill>
                  <a:srgbClr val="FFFFFF"/>
                </a:solidFill>
              </a:rPr>
              <a:t>Zombies attack the victim, damages to CPU/Memory resources and to the network bandwidth </a:t>
            </a:r>
            <a:r>
              <a:rPr lang="en-US" dirty="0" smtClean="0">
                <a:solidFill>
                  <a:srgbClr val="FFFFFF"/>
                </a:solidFill>
              </a:rPr>
              <a:t>resources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585788"/>
          </a:xfrm>
        </p:spPr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FFFF00"/>
                </a:solidFill>
              </a:rPr>
              <a:t>Collaborative Detection Scheme</a:t>
            </a:r>
          </a:p>
        </p:txBody>
      </p:sp>
      <p:sp>
        <p:nvSpPr>
          <p:cNvPr id="1291267" name="Text Box 3"/>
          <p:cNvSpPr txBox="1">
            <a:spLocks noChangeArrowheads="1"/>
          </p:cNvSpPr>
          <p:nvPr/>
        </p:nvSpPr>
        <p:spPr bwMode="auto">
          <a:xfrm>
            <a:off x="4975225" y="1120775"/>
            <a:ext cx="40370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Routers monitor the </a:t>
            </a:r>
            <a:r>
              <a:rPr lang="en-US" altLang="en-US" sz="20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traffic </a:t>
            </a:r>
            <a:r>
              <a:rPr lang="en-US" altLang="en-US" sz="20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periodically report the individually observed pattern to the central CAT server</a:t>
            </a:r>
            <a:endParaRPr lang="en-US" altLang="en-US" sz="2000" dirty="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9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1217613"/>
            <a:ext cx="46577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91269" name="Text Box 5"/>
          <p:cNvSpPr txBox="1">
            <a:spLocks noChangeArrowheads="1"/>
          </p:cNvSpPr>
          <p:nvPr/>
        </p:nvSpPr>
        <p:spPr bwMode="auto">
          <a:xfrm>
            <a:off x="4999038" y="3011488"/>
            <a:ext cx="4041775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The central CAT server analyzes the collected patterns and try to construct a CAT </a:t>
            </a:r>
            <a:r>
              <a:rPr lang="en-US" altLang="en-US" sz="2000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tree</a:t>
            </a:r>
            <a:endParaRPr lang="en-US" altLang="en-US" sz="2000" dirty="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91270" name="Text Box 6"/>
          <p:cNvSpPr txBox="1">
            <a:spLocks noChangeArrowheads="1"/>
          </p:cNvSpPr>
          <p:nvPr/>
        </p:nvSpPr>
        <p:spPr bwMode="auto">
          <a:xfrm>
            <a:off x="4989513" y="4818063"/>
            <a:ext cx="40417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FFFF00"/>
              </a:buClr>
              <a:buSzPct val="175000"/>
              <a:buFont typeface="Wingdings" pitchFamily="2" charset="2"/>
              <a:buChar char="§"/>
            </a:pPr>
            <a:r>
              <a:rPr lang="en-US" altLang="en-US" sz="200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Once a CAT tree formed, we can detect the starting of a DDoS flooding attack</a:t>
            </a:r>
            <a:endParaRPr lang="en-US" altLang="en-US" sz="200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8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7788"/>
            <a:ext cx="8616950" cy="530225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rgbClr val="FFFF00"/>
                </a:solidFill>
                <a:cs typeface="Times New Roman" pitchFamily="18" charset="0"/>
              </a:rPr>
              <a:t>Distributed Change-Point Detection</a:t>
            </a:r>
            <a:endParaRPr lang="en-US" altLang="en-US" sz="3200" b="1" dirty="0" smtClean="0">
              <a:solidFill>
                <a:srgbClr val="FFFF00"/>
              </a:solidFill>
            </a:endParaRPr>
          </a:p>
        </p:txBody>
      </p:sp>
      <p:sp>
        <p:nvSpPr>
          <p:cNvPr id="1073155" name="Rectangle 3"/>
          <p:cNvSpPr>
            <a:spLocks noChangeArrowheads="1"/>
          </p:cNvSpPr>
          <p:nvPr/>
        </p:nvSpPr>
        <p:spPr bwMode="auto">
          <a:xfrm>
            <a:off x="0" y="1490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50179" name="Object 4"/>
          <p:cNvGraphicFramePr>
            <a:graphicFrameLocks noChangeAspect="1"/>
          </p:cNvGraphicFramePr>
          <p:nvPr/>
        </p:nvGraphicFramePr>
        <p:xfrm>
          <a:off x="717550" y="828675"/>
          <a:ext cx="739775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Picture" r:id="rId4" imgW="3018282" imgH="3709416" progId="Word.Picture.8">
                  <p:embed/>
                </p:oleObj>
              </mc:Choice>
              <mc:Fallback>
                <p:oleObj name="Picture" r:id="rId4" imgW="3018282" imgH="370941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828675"/>
                        <a:ext cx="7397750" cy="539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9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696200" cy="47625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>
                <a:solidFill>
                  <a:srgbClr val="FFFF00"/>
                </a:solidFill>
              </a:rPr>
              <a:t>DETER Testbed</a:t>
            </a:r>
            <a:r>
              <a:rPr lang="en-US" altLang="en-US" sz="2400" b="1" dirty="0" smtClean="0">
                <a:solidFill>
                  <a:srgbClr val="FFFF00"/>
                </a:solidFill>
              </a:rPr>
              <a:t> for Internet Simulation</a:t>
            </a:r>
            <a:endParaRPr lang="en-US" altLang="en-US" sz="2400" b="1" dirty="0" smtClean="0">
              <a:solidFill>
                <a:schemeClr val="tx1"/>
              </a:solidFill>
            </a:endParaRPr>
          </a:p>
        </p:txBody>
      </p:sp>
      <p:pic>
        <p:nvPicPr>
          <p:cNvPr id="542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57263"/>
            <a:ext cx="68580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0740" name="Text Box 4"/>
          <p:cNvSpPr txBox="1">
            <a:spLocks noChangeArrowheads="1"/>
          </p:cNvSpPr>
          <p:nvPr/>
        </p:nvSpPr>
        <p:spPr bwMode="auto">
          <a:xfrm>
            <a:off x="1219200" y="5638800"/>
            <a:ext cx="635635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en-US" sz="18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DETER Testbed built at USC/ISI and UC Berkeley, </a:t>
            </a:r>
            <a:br>
              <a:rPr lang="en-US" altLang="en-US" sz="18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</a:br>
            <a:r>
              <a:rPr lang="en-US" altLang="en-US" sz="18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funded by the US NSF and DHS</a:t>
            </a:r>
            <a:endParaRPr lang="en-US" altLang="en-US" sz="280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7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540" y="512676"/>
            <a:ext cx="79928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3600" dirty="0" smtClean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Scale-Up</a:t>
            </a:r>
            <a:r>
              <a:rPr lang="en-US" sz="3600" dirty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 </a:t>
            </a:r>
            <a:r>
              <a:rPr lang="en-US" sz="3600" dirty="0" smtClean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and </a:t>
            </a:r>
            <a:r>
              <a:rPr lang="en-US" sz="3600" dirty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Mixed </a:t>
            </a:r>
            <a:r>
              <a:rPr lang="en-US" sz="3600" dirty="0" smtClean="0">
                <a:solidFill>
                  <a:srgbClr val="FFFF00"/>
                </a:solidFill>
                <a:effectLst>
                  <a:outerShdw sx="0" sy="0">
                    <a:srgbClr val="000000"/>
                  </a:outerShdw>
                </a:effectLst>
                <a:latin typeface="+mj-lt"/>
              </a:rPr>
              <a:t>Workloads</a:t>
            </a:r>
            <a:endParaRPr lang="en-US" sz="3600" dirty="0" smtClean="0">
              <a:solidFill>
                <a:srgbClr val="FFFF00"/>
              </a:solidFill>
              <a:effectLst>
                <a:outerShdw sx="0" sy="0">
                  <a:srgbClr val="000000"/>
                </a:outerShdw>
              </a:effectLst>
              <a:latin typeface="+mj-lt"/>
            </a:endParaRPr>
          </a:p>
          <a:p>
            <a:pPr lvl="1" algn="l">
              <a:spcAft>
                <a:spcPts val="1200"/>
              </a:spcAft>
            </a:pPr>
            <a:endParaRPr lang="en-US" sz="3600" i="1" dirty="0" smtClean="0">
              <a:solidFill>
                <a:srgbClr val="FFFF00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marL="511175" indent="-3429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x-none" sz="2400" i="1" dirty="0" smtClean="0">
                <a:solidFill>
                  <a:srgbClr val="00FFCC"/>
                </a:solidFill>
                <a:latin typeface="+mn-lt"/>
              </a:rPr>
              <a:t>Scale-up</a:t>
            </a:r>
            <a:r>
              <a:rPr lang="x-none" sz="2400" dirty="0" smtClean="0">
                <a:solidFill>
                  <a:srgbClr val="00FFCC"/>
                </a:solidFill>
                <a:latin typeface="+mn-lt"/>
              </a:rPr>
              <a:t> </a:t>
            </a:r>
            <a:r>
              <a:rPr lang="en-US" sz="2400" i="1" dirty="0">
                <a:solidFill>
                  <a:srgbClr val="00FFCC"/>
                </a:solidFill>
                <a:latin typeface="+mn-lt"/>
              </a:rPr>
              <a:t>technique</a:t>
            </a:r>
            <a:r>
              <a:rPr lang="en-US" sz="2400" dirty="0">
                <a:solidFill>
                  <a:srgbClr val="00FFCC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is implemented with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scaling the cloud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from using small nodes to </a:t>
            </a:r>
            <a:r>
              <a:rPr lang="x-none" sz="2400" dirty="0">
                <a:solidFill>
                  <a:schemeClr val="tx1"/>
                </a:solidFill>
                <a:latin typeface="+mn-lt"/>
              </a:rPr>
              <a:t>more powerful nodes equipped with better processor, memory or storage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pPr marL="511175" indent="-3429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rgbClr val="00FFCC"/>
                </a:solidFill>
                <a:latin typeface="+mn-lt"/>
              </a:rPr>
              <a:t>Mixed </a:t>
            </a:r>
            <a:r>
              <a:rPr lang="en-US" sz="2400" i="1" dirty="0">
                <a:solidFill>
                  <a:srgbClr val="00FFCC"/>
                </a:solidFill>
                <a:latin typeface="+mn-lt"/>
              </a:rPr>
              <a:t>scale-up/scale-out technique</a:t>
            </a:r>
            <a:r>
              <a:rPr lang="en-US" sz="2400" dirty="0">
                <a:solidFill>
                  <a:srgbClr val="00FFCC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allows one to scale up or scale-down the instance type and adjust the instance quantity by scale-out (increasing) or scale-in (reducing) resources at the same time. Mixed scaling appeals better with using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heterogeneous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clusters.</a:t>
            </a:r>
            <a:r>
              <a:rPr lang="en-US" sz="2400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32176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138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endParaRPr kumimoji="0" lang="en-US" sz="3200" smtClean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charset="0"/>
              <a:cs typeface="SimSun" charset="0"/>
            </a:endParaRPr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395288" y="0"/>
            <a:ext cx="8461375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zh-CN" sz="3600" dirty="0">
                <a:solidFill>
                  <a:srgbClr val="FFFF00"/>
                </a:solidFill>
                <a:ea typeface="SimSun" charset="0"/>
                <a:cs typeface="SimSun" charset="0"/>
              </a:rPr>
              <a:t>Cloud and Data Security</a:t>
            </a:r>
            <a:r>
              <a:rPr kumimoji="0" lang="en-US" altLang="zh-CN" sz="3200" dirty="0">
                <a:solidFill>
                  <a:srgbClr val="FFFF00"/>
                </a:solidFill>
                <a:ea typeface="SimSun" charset="0"/>
                <a:cs typeface="SimSun" charset="0"/>
              </a:rPr>
              <a:t> and </a:t>
            </a:r>
            <a:br>
              <a:rPr kumimoji="0" lang="en-US" altLang="zh-CN" sz="3200" dirty="0">
                <a:solidFill>
                  <a:srgbClr val="FFFF00"/>
                </a:solidFill>
                <a:ea typeface="SimSun" charset="0"/>
                <a:cs typeface="SimSun" charset="0"/>
              </a:rPr>
            </a:br>
            <a:r>
              <a:rPr kumimoji="0" lang="en-US" altLang="zh-CN" sz="3200" dirty="0">
                <a:solidFill>
                  <a:srgbClr val="FFFF00"/>
                </a:solidFill>
                <a:ea typeface="SimSun" charset="0"/>
                <a:cs typeface="SimSun" charset="0"/>
              </a:rPr>
              <a:t>Copyright Protection </a:t>
            </a:r>
            <a:endParaRPr kumimoji="0" lang="en-US" altLang="zh-CN" sz="5400" dirty="0">
              <a:solidFill>
                <a:srgbClr val="FFFF00"/>
              </a:solidFill>
              <a:ea typeface="SimSun" charset="0"/>
              <a:cs typeface="SimSun" charset="0"/>
            </a:endParaRP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0" y="1285081"/>
            <a:ext cx="8353425" cy="426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7696" y="5553236"/>
            <a:ext cx="8578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>
                <a:srgbClr val="FFFF00"/>
              </a:buClr>
              <a:buSzPct val="100000"/>
              <a:defRPr/>
            </a:pPr>
            <a:r>
              <a:rPr lang="en-US" dirty="0" smtClean="0">
                <a:solidFill>
                  <a:srgbClr val="66FFFF"/>
                </a:solidFill>
              </a:rPr>
              <a:t>Source:  </a:t>
            </a:r>
            <a:r>
              <a:rPr lang="en-US" dirty="0" smtClean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. Song, K. Hwang, R Zhou, and </a:t>
            </a:r>
            <a:r>
              <a:rPr lang="en-US" dirty="0" err="1">
                <a:solidFill>
                  <a:schemeClr val="tx1"/>
                </a:solidFill>
              </a:rPr>
              <a:t>Y.K</a:t>
            </a:r>
            <a:r>
              <a:rPr lang="en-US" dirty="0">
                <a:solidFill>
                  <a:schemeClr val="tx1"/>
                </a:solidFill>
              </a:rPr>
              <a:t>. Kwok, </a:t>
            </a:r>
            <a:r>
              <a:rPr lang="en-US" dirty="0">
                <a:solidFill>
                  <a:srgbClr val="66FFFF"/>
                </a:solidFill>
              </a:rPr>
              <a:t>“Trusted P2P Transactions with Fuzzy Reputation Aggregation”, </a:t>
            </a:r>
            <a:r>
              <a:rPr lang="en-US" i="1" dirty="0">
                <a:solidFill>
                  <a:schemeClr val="tx1"/>
                </a:solidFill>
              </a:rPr>
              <a:t>IEEE Internet Computing, Special Issue on Security for P2P and AD Hoc Networks,  </a:t>
            </a:r>
            <a:r>
              <a:rPr lang="en-US" dirty="0" err="1">
                <a:solidFill>
                  <a:schemeClr val="tx1"/>
                </a:solidFill>
              </a:rPr>
              <a:t>Vol.9</a:t>
            </a:r>
            <a:r>
              <a:rPr lang="en-US" dirty="0">
                <a:solidFill>
                  <a:schemeClr val="tx1"/>
                </a:solidFill>
              </a:rPr>
              <a:t>, Nov/Dec.  </a:t>
            </a:r>
            <a:r>
              <a:rPr lang="en-US" dirty="0" smtClean="0">
                <a:solidFill>
                  <a:schemeClr val="tx1"/>
                </a:solidFill>
              </a:rPr>
              <a:t>2004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12875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5040313" y="6537325"/>
            <a:ext cx="2895600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Times New Roman" charset="0"/>
                <a:ea typeface="SimSun" charset="0"/>
                <a:cs typeface="SimSun" charset="0"/>
              </a:rPr>
              <a:t>Prof. Kai Hwang, USC</a:t>
            </a:r>
          </a:p>
        </p:txBody>
      </p:sp>
      <p:sp>
        <p:nvSpPr>
          <p:cNvPr id="16388" name="Title 1"/>
          <p:cNvSpPr>
            <a:spLocks noGrp="1"/>
          </p:cNvSpPr>
          <p:nvPr>
            <p:ph type="title" idx="4294967295"/>
          </p:nvPr>
        </p:nvSpPr>
        <p:spPr>
          <a:xfrm>
            <a:off x="528362" y="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FFFF00"/>
                </a:solidFill>
                <a:latin typeface="Arial" charset="0"/>
                <a:ea typeface="SimSun" charset="0"/>
                <a:cs typeface="SimSun" charset="0"/>
              </a:rPr>
              <a:t>Cloud Service Models and </a:t>
            </a:r>
            <a:br>
              <a:rPr lang="en-US" altLang="zh-CN" sz="3200" b="1" dirty="0">
                <a:solidFill>
                  <a:srgbClr val="FFFF00"/>
                </a:solidFill>
                <a:latin typeface="Arial" charset="0"/>
                <a:ea typeface="SimSun" charset="0"/>
                <a:cs typeface="SimSun" charset="0"/>
              </a:rPr>
            </a:br>
            <a:r>
              <a:rPr lang="en-US" altLang="zh-CN" sz="3200" b="1" dirty="0">
                <a:solidFill>
                  <a:srgbClr val="FFFF00"/>
                </a:solidFill>
                <a:latin typeface="Arial" charset="0"/>
                <a:ea typeface="SimSun" charset="0"/>
                <a:cs typeface="SimSun" charset="0"/>
              </a:rPr>
              <a:t>Their Security Demands</a:t>
            </a:r>
            <a:endParaRPr lang="en-US" altLang="zh-CN" sz="3600" b="1" dirty="0">
              <a:solidFill>
                <a:srgbClr val="FFFF00"/>
              </a:solidFill>
              <a:latin typeface="Arial" charset="0"/>
              <a:ea typeface="SimSun" charset="0"/>
              <a:cs typeface="SimSun" charset="0"/>
            </a:endParaRPr>
          </a:p>
        </p:txBody>
      </p:sp>
      <p:pic>
        <p:nvPicPr>
          <p:cNvPr id="83971" name="Picture 3" descr="CloudSec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12" y="1124744"/>
            <a:ext cx="86042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8362" y="5804694"/>
            <a:ext cx="8350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1" hangingPunct="1">
              <a:spcBef>
                <a:spcPct val="50000"/>
              </a:spcBef>
              <a:buClr>
                <a:srgbClr val="FFFF00"/>
              </a:buClr>
              <a:buSzPct val="100000"/>
              <a:defRPr/>
            </a:pPr>
            <a:r>
              <a:rPr lang="en-US" dirty="0" smtClean="0">
                <a:solidFill>
                  <a:srgbClr val="66FFFF"/>
                </a:solidFill>
              </a:rPr>
              <a:t>Source:  </a:t>
            </a:r>
            <a:r>
              <a:rPr lang="en-US" dirty="0" smtClean="0">
                <a:solidFill>
                  <a:srgbClr val="FFFFFF"/>
                </a:solidFill>
              </a:rPr>
              <a:t>K</a:t>
            </a:r>
            <a:r>
              <a:rPr lang="en-US" dirty="0">
                <a:solidFill>
                  <a:srgbClr val="FFFFFF"/>
                </a:solidFill>
              </a:rPr>
              <a:t>. Hwang and D. Li, “ Trusted Cloud Computing with Secure Resources and Data Coloring”,  </a:t>
            </a:r>
            <a:r>
              <a:rPr lang="en-US" i="1" dirty="0">
                <a:solidFill>
                  <a:srgbClr val="66FFFF"/>
                </a:solidFill>
              </a:rPr>
              <a:t>IEEE Internet Computing, </a:t>
            </a:r>
            <a:r>
              <a:rPr lang="en-US" dirty="0" err="1">
                <a:solidFill>
                  <a:srgbClr val="FFFFFF"/>
                </a:solidFill>
              </a:rPr>
              <a:t>Vol.14</a:t>
            </a:r>
            <a:r>
              <a:rPr lang="en-US" dirty="0">
                <a:solidFill>
                  <a:srgbClr val="FFFFFF"/>
                </a:solidFill>
              </a:rPr>
              <a:t>, Sept. 2010.</a:t>
            </a:r>
          </a:p>
        </p:txBody>
      </p:sp>
    </p:spTree>
    <p:extLst>
      <p:ext uri="{BB962C8B-B14F-4D97-AF65-F5344CB8AC3E}">
        <p14:creationId xmlns:p14="http://schemas.microsoft.com/office/powerpoint/2010/main" val="37011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8882" y="2600908"/>
            <a:ext cx="752483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800"/>
              </a:spcAft>
              <a:buClr>
                <a:srgbClr val="66FFFF"/>
              </a:buClr>
              <a:buSzPct val="130000"/>
              <a:buFont typeface="+mj-lt"/>
              <a:buAutoNum type="arabicPeriod"/>
            </a:pP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computations in distributed programming frameworks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800"/>
              </a:spcAft>
              <a:buClr>
                <a:srgbClr val="66FFFF"/>
              </a:buClr>
              <a:buSzPct val="130000"/>
              <a:buFont typeface="+mj-lt"/>
              <a:buAutoNum type="arabicPeriod"/>
            </a:pP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best practices for </a:t>
            </a:r>
            <a:r>
              <a:rPr kumimoji="1"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non-relational </a:t>
            </a:r>
            <a:r>
              <a:rPr kumimoji="1"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datastores</a:t>
            </a:r>
            <a:endParaRPr kumimoji="1"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800"/>
              </a:spcAft>
              <a:buClr>
                <a:srgbClr val="66FFFF"/>
              </a:buClr>
              <a:buSzPct val="130000"/>
              <a:buFont typeface="+mj-lt"/>
              <a:buAutoNum type="arabicPeriod"/>
            </a:pP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storage </a:t>
            </a:r>
            <a:r>
              <a:rPr kumimoji="1"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transactions </a:t>
            </a: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800"/>
              </a:spcAft>
              <a:buClr>
                <a:srgbClr val="66FFFF"/>
              </a:buClr>
              <a:buSzPct val="130000"/>
              <a:buFont typeface="+mj-lt"/>
              <a:buAutoNum type="arabicPeriod"/>
            </a:pP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End-point input validation/filtering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800"/>
              </a:spcAft>
              <a:buClr>
                <a:srgbClr val="66FFFF"/>
              </a:buClr>
              <a:buSzPct val="130000"/>
              <a:buFont typeface="+mj-lt"/>
              <a:buAutoNum type="arabicPeriod"/>
            </a:pPr>
            <a:r>
              <a:rPr kumimoji="1"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security </a:t>
            </a:r>
            <a:r>
              <a:rPr kumimoji="1"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endParaRPr kumimoji="1"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84684"/>
            <a:ext cx="8615301" cy="179515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 </a:t>
            </a:r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(Cloud Security Alliance</a:t>
            </a:r>
            <a:r>
              <a:rPr lang="en-US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4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Ten Big Data Security </a:t>
            </a:r>
            <a:br>
              <a:rPr lang="en-US" sz="3600" b="1" dirty="0" smtClean="0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Privacy Challenges</a:t>
            </a:r>
            <a:endParaRPr lang="en-US" sz="3600" b="1" dirty="0">
              <a:solidFill>
                <a:srgbClr val="66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13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331369"/>
              </p:ext>
            </p:extLst>
          </p:nvPr>
        </p:nvGraphicFramePr>
        <p:xfrm>
          <a:off x="3239852" y="620688"/>
          <a:ext cx="5508612" cy="5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Presentation" r:id="rId3" imgW="4265551" imgH="3198893" progId="PowerPoint.Show.12">
                  <p:embed/>
                </p:oleObj>
              </mc:Choice>
              <mc:Fallback>
                <p:oleObj name="Presentation" r:id="rId3" imgW="4265551" imgH="3198893" progId="PowerPoint.Show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852" y="620688"/>
                        <a:ext cx="5508612" cy="5365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87524" y="908720"/>
            <a:ext cx="29523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200"/>
              </a:spcAft>
              <a:buClr>
                <a:srgbClr val="66FFFF"/>
              </a:buClr>
              <a:buSzPct val="130000"/>
              <a:buFont typeface="+mj-lt"/>
              <a:buAutoNum type="arabicPeriod" startAt="6"/>
            </a:pP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</a:t>
            </a: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composable</a:t>
            </a: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privacy- preserving </a:t>
            </a: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and </a:t>
            </a: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200"/>
              </a:spcAft>
              <a:buClr>
                <a:srgbClr val="66FFFF"/>
              </a:buClr>
              <a:buSzPct val="130000"/>
              <a:buFont typeface="+mj-lt"/>
              <a:buAutoNum type="arabicPeriod" startAt="6"/>
            </a:pP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Cryptographically enforced </a:t>
            </a: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and secure </a:t>
            </a: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|communication</a:t>
            </a:r>
            <a:endParaRPr kumimoji="1"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200"/>
              </a:spcAft>
              <a:buClr>
                <a:srgbClr val="66FFFF"/>
              </a:buClr>
              <a:buSzPct val="130000"/>
              <a:buFont typeface="+mj-lt"/>
              <a:buAutoNum type="arabicPeriod" startAt="6"/>
            </a:pPr>
            <a:r>
              <a:rPr kumimoji="1" lang="ro-RO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 access control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200"/>
              </a:spcAft>
              <a:buClr>
                <a:srgbClr val="66FFFF"/>
              </a:buClr>
              <a:buSzPct val="130000"/>
              <a:buFont typeface="+mj-lt"/>
              <a:buAutoNum type="arabicPeriod" startAt="6"/>
            </a:pPr>
            <a:r>
              <a:rPr kumimoji="1" lang="ro-RO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 audits</a:t>
            </a:r>
          </a:p>
          <a:p>
            <a:pPr marL="457200" indent="-457200" algn="l" defTabSz="457200" eaLnBrk="0" fontAlgn="base" hangingPunct="0">
              <a:spcBef>
                <a:spcPts val="0"/>
              </a:spcBef>
              <a:spcAft>
                <a:spcPts val="1200"/>
              </a:spcAft>
              <a:buClr>
                <a:srgbClr val="66FFFF"/>
              </a:buClr>
              <a:buSzPct val="130000"/>
              <a:buFont typeface="+mj-lt"/>
              <a:buAutoNum type="arabicPeriod" startAt="6"/>
            </a:pPr>
            <a:r>
              <a:rPr kumimoji="1"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kumimoji="1"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provenance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652" y="44624"/>
            <a:ext cx="6481228" cy="86409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 Top Ten Big-Data S/P Challenges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1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kumimoji="0" lang="en-US" sz="32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charset="0"/>
              <a:cs typeface="SimSun" charset="0"/>
            </a:endParaRPr>
          </a:p>
        </p:txBody>
      </p:sp>
      <p:pic>
        <p:nvPicPr>
          <p:cNvPr id="2191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1"/>
          <a:stretch/>
        </p:blipFill>
        <p:spPr bwMode="auto">
          <a:xfrm>
            <a:off x="142875" y="1449388"/>
            <a:ext cx="8785225" cy="399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656431" y="138866"/>
            <a:ext cx="7885112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solidFill>
                  <a:srgbClr val="FFFF00"/>
                </a:solidFill>
                <a:latin typeface="+mn-lt"/>
                <a:ea typeface="魏碑" charset="0"/>
                <a:cs typeface="魏碑" charset="0"/>
              </a:rPr>
              <a:t>Data Coloring for </a:t>
            </a:r>
            <a:r>
              <a:rPr lang="en-US" sz="3600" dirty="0" smtClean="0">
                <a:solidFill>
                  <a:srgbClr val="FFFF00"/>
                </a:solidFill>
                <a:latin typeface="+mn-lt"/>
                <a:ea typeface="魏碑" charset="0"/>
                <a:cs typeface="魏碑" charset="0"/>
              </a:rPr>
              <a:t>Privacy </a:t>
            </a:r>
            <a:br>
              <a:rPr lang="en-US" sz="3600" dirty="0" smtClean="0">
                <a:solidFill>
                  <a:srgbClr val="FFFF00"/>
                </a:solidFill>
                <a:latin typeface="+mn-lt"/>
                <a:ea typeface="魏碑" charset="0"/>
                <a:cs typeface="魏碑" charset="0"/>
              </a:rPr>
            </a:br>
            <a:r>
              <a:rPr lang="en-US" sz="3600" dirty="0" smtClean="0">
                <a:solidFill>
                  <a:srgbClr val="FFFF00"/>
                </a:solidFill>
                <a:latin typeface="+mn-lt"/>
                <a:ea typeface="魏碑" charset="0"/>
                <a:cs typeface="魏碑" charset="0"/>
              </a:rPr>
              <a:t>Protection on The Cloud</a:t>
            </a:r>
            <a:endParaRPr lang="en-US" sz="3600" dirty="0">
              <a:solidFill>
                <a:srgbClr val="FFFF00"/>
              </a:solidFill>
              <a:latin typeface="+mn-lt"/>
              <a:ea typeface="魏碑" charset="0"/>
              <a:cs typeface="魏碑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9772" y="5661248"/>
            <a:ext cx="8350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1" hangingPunct="1">
              <a:spcBef>
                <a:spcPct val="50000"/>
              </a:spcBef>
              <a:buClr>
                <a:srgbClr val="FFFF00"/>
              </a:buClr>
              <a:buSzPct val="100000"/>
              <a:defRPr/>
            </a:pPr>
            <a:r>
              <a:rPr lang="en-US" dirty="0" smtClean="0">
                <a:solidFill>
                  <a:srgbClr val="66FFFF"/>
                </a:solidFill>
              </a:rPr>
              <a:t>Source:  </a:t>
            </a:r>
            <a:r>
              <a:rPr lang="en-US" dirty="0" smtClean="0">
                <a:solidFill>
                  <a:srgbClr val="FFFFFF"/>
                </a:solidFill>
              </a:rPr>
              <a:t>K</a:t>
            </a:r>
            <a:r>
              <a:rPr lang="en-US" dirty="0">
                <a:solidFill>
                  <a:srgbClr val="FFFFFF"/>
                </a:solidFill>
              </a:rPr>
              <a:t>. Hwang and D. Li, “ Trusted Cloud Computing with Secure Resources and Data Coloring”,  </a:t>
            </a:r>
            <a:r>
              <a:rPr lang="en-US" i="1" dirty="0">
                <a:solidFill>
                  <a:srgbClr val="66FFFF"/>
                </a:solidFill>
              </a:rPr>
              <a:t>IEEE Internet Computing, </a:t>
            </a:r>
            <a:r>
              <a:rPr lang="en-US" dirty="0" err="1">
                <a:solidFill>
                  <a:srgbClr val="FFFFFF"/>
                </a:solidFill>
              </a:rPr>
              <a:t>Vol.14</a:t>
            </a:r>
            <a:r>
              <a:rPr lang="en-US" dirty="0">
                <a:solidFill>
                  <a:srgbClr val="FFFFFF"/>
                </a:solidFill>
              </a:rPr>
              <a:t>, Sept. 2010.</a:t>
            </a:r>
          </a:p>
        </p:txBody>
      </p:sp>
    </p:spTree>
    <p:extLst>
      <p:ext uri="{BB962C8B-B14F-4D97-AF65-F5344CB8AC3E}">
        <p14:creationId xmlns:p14="http://schemas.microsoft.com/office/powerpoint/2010/main" val="2636958028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kumimoji="0" lang="en-US" sz="32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charset="0"/>
              <a:cs typeface="SimSun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6" y="656692"/>
            <a:ext cx="8944001" cy="442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409220"/>
            <a:ext cx="817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+mj-lt"/>
              </a:rPr>
              <a:t>Data Color Matching for owner/user authentication and authorization purposes in a cloud environment</a:t>
            </a:r>
            <a:endParaRPr lang="en-US" sz="24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8918993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331854" y="476672"/>
            <a:ext cx="4824536" cy="1124744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Big Data Security </a:t>
            </a:r>
            <a:br>
              <a:rPr lang="en-US" sz="3200" b="1" dirty="0" smtClean="0">
                <a:solidFill>
                  <a:srgbClr val="FFFF00"/>
                </a:solidFill>
              </a:rPr>
            </a:br>
            <a:r>
              <a:rPr lang="en-US" sz="3200" b="1" dirty="0" smtClean="0">
                <a:solidFill>
                  <a:srgbClr val="FFFF00"/>
                </a:solidFill>
              </a:rPr>
              <a:t>Reference Architecture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9144000" cy="608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A08E3-679B-4F99-8AF0-A2126CF8AD5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4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kumimoji="0" lang="en-US" sz="32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charset="0"/>
              <a:cs typeface="SimSun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-19268" r="-376" b="7390"/>
          <a:stretch/>
        </p:blipFill>
        <p:spPr bwMode="auto">
          <a:xfrm>
            <a:off x="2159732" y="-1287524"/>
            <a:ext cx="6546118" cy="792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9532" y="1418423"/>
            <a:ext cx="1944216" cy="2543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Security in Clouds</a:t>
            </a:r>
            <a:endParaRPr lang="en-US" sz="2800" b="1" dirty="0">
              <a:solidFill>
                <a:srgbClr val="66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9957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24850" y="6327321"/>
            <a:ext cx="362857" cy="158583"/>
          </a:xfrm>
          <a:prstGeom prst="rect">
            <a:avLst/>
          </a:prstGeom>
        </p:spPr>
        <p:txBody>
          <a:bodyPr/>
          <a:lstStyle/>
          <a:p>
            <a:fld id="{F5B7371F-B25E-42BE-91F9-DCD17E1CF49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5658" y="1484784"/>
            <a:ext cx="84007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Aft>
                <a:spcPts val="24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economies of scale, a cloud provider can have a dedicated team of security specialists and cloud datacenters have physical protection on par with military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installations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data management also has its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—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that one can manage the risk of data losses, portability issues, etc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2015, 10% of the overall IT security product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 will be delivered in the cloud – projection by Telenor Research, October 2013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7717" y="276544"/>
            <a:ext cx="7164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+mj-lt"/>
              </a:rPr>
              <a:t>The Future of a Trusted Cloud Computing Environment 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1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0" y="0"/>
          <a:ext cx="5048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3" imgW="507780" imgH="203112" progId="Equation.3">
                  <p:embed/>
                </p:oleObj>
              </mc:Choice>
              <mc:Fallback>
                <p:oleObj name="Equation" r:id="rId3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048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47111" name="Object 6"/>
          <p:cNvGraphicFramePr>
            <a:graphicFrameLocks noChangeAspect="1"/>
          </p:cNvGraphicFramePr>
          <p:nvPr/>
        </p:nvGraphicFramePr>
        <p:xfrm>
          <a:off x="0" y="0"/>
          <a:ext cx="5048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5" imgW="507780" imgH="203112" progId="Equation.3">
                  <p:embed/>
                </p:oleObj>
              </mc:Choice>
              <mc:Fallback>
                <p:oleObj name="Equation" r:id="rId5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048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CC33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47113" name="Object 8"/>
          <p:cNvGraphicFramePr>
            <a:graphicFrameLocks noChangeAspect="1"/>
          </p:cNvGraphicFramePr>
          <p:nvPr/>
        </p:nvGraphicFramePr>
        <p:xfrm>
          <a:off x="0" y="0"/>
          <a:ext cx="5048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6" imgW="507780" imgH="203112" progId="Equation.3">
                  <p:embed/>
                </p:oleObj>
              </mc:Choice>
              <mc:Fallback>
                <p:oleObj name="Equation" r:id="rId6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048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09" name="Text Box 9"/>
          <p:cNvSpPr txBox="1">
            <a:spLocks noChangeArrowheads="1"/>
          </p:cNvSpPr>
          <p:nvPr/>
        </p:nvSpPr>
        <p:spPr bwMode="auto">
          <a:xfrm>
            <a:off x="308546" y="1736812"/>
            <a:ext cx="8496944" cy="427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1pPr>
            <a:lvl2pPr marL="571500" algn="l"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ts val="2800"/>
              </a:lnSpc>
              <a:spcBef>
                <a:spcPct val="50000"/>
              </a:spcBef>
              <a:buClr>
                <a:srgbClr val="FFFF00"/>
              </a:buClr>
              <a:buSzPct val="145000"/>
              <a:buFont typeface="Wingdings" charset="0"/>
              <a:buChar char="§"/>
              <a:defRPr/>
            </a:pP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Protecting datacenters must first secure cloud resources </a:t>
            </a:r>
            <a:b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</a:b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and uphold user privacy and data </a:t>
            </a: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integrity</a:t>
            </a:r>
            <a:endParaRPr lang="en-US" altLang="zh-CN" sz="2000" dirty="0" smtClean="0">
              <a:latin typeface="Arial Unicode MS" charset="0"/>
              <a:ea typeface="Arial Unicode MS" charset="0"/>
              <a:cs typeface="魏碑" charset="0"/>
            </a:endParaRPr>
          </a:p>
          <a:p>
            <a:pPr>
              <a:lnSpc>
                <a:spcPts val="2800"/>
              </a:lnSpc>
              <a:spcBef>
                <a:spcPct val="50000"/>
              </a:spcBef>
              <a:buClr>
                <a:srgbClr val="FFFF00"/>
              </a:buClr>
              <a:buSzPct val="145000"/>
              <a:buFont typeface="Wingdings" charset="0"/>
              <a:buChar char="§"/>
              <a:defRPr/>
            </a:pP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We suggested the use of a trust overlay network to build reputation systems for trusted cloud computing </a:t>
            </a:r>
          </a:p>
          <a:p>
            <a:pPr>
              <a:lnSpc>
                <a:spcPts val="2800"/>
              </a:lnSpc>
              <a:spcBef>
                <a:spcPct val="50000"/>
              </a:spcBef>
              <a:buClr>
                <a:srgbClr val="FFFF00"/>
              </a:buClr>
              <a:buSzPct val="145000"/>
              <a:buFont typeface="Wingdings" charset="0"/>
              <a:buChar char="§"/>
              <a:defRPr/>
            </a:pP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A watermarking technique is suggested to protect shared data objects and massively distributed software </a:t>
            </a: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modules</a:t>
            </a:r>
            <a:endParaRPr lang="en-US" altLang="zh-CN" sz="2000" dirty="0" smtClean="0">
              <a:latin typeface="Arial Unicode MS" charset="0"/>
              <a:ea typeface="Arial Unicode MS" charset="0"/>
              <a:cs typeface="魏碑" charset="0"/>
            </a:endParaRPr>
          </a:p>
          <a:p>
            <a:pPr>
              <a:lnSpc>
                <a:spcPts val="2800"/>
              </a:lnSpc>
              <a:spcBef>
                <a:spcPct val="50000"/>
              </a:spcBef>
              <a:buClr>
                <a:srgbClr val="FFFF00"/>
              </a:buClr>
              <a:buSzPct val="145000"/>
              <a:buFont typeface="Wingdings" charset="0"/>
              <a:buChar char="§"/>
              <a:defRPr/>
            </a:pP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These techniques safeguard user authentication and tighten the data access-control in public </a:t>
            </a: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clouds</a:t>
            </a:r>
            <a:endParaRPr lang="en-US" altLang="zh-CN" sz="2000" dirty="0" smtClean="0">
              <a:latin typeface="Arial Unicode MS" charset="0"/>
              <a:ea typeface="Arial Unicode MS" charset="0"/>
              <a:cs typeface="魏碑" charset="0"/>
            </a:endParaRPr>
          </a:p>
          <a:p>
            <a:pPr>
              <a:lnSpc>
                <a:spcPts val="2800"/>
              </a:lnSpc>
              <a:spcBef>
                <a:spcPct val="50000"/>
              </a:spcBef>
              <a:buClr>
                <a:srgbClr val="FFFF00"/>
              </a:buClr>
              <a:buSzPct val="145000"/>
              <a:buFont typeface="Wingdings" charset="0"/>
              <a:buChar char="§"/>
              <a:defRPr/>
            </a:pPr>
            <a:r>
              <a:rPr lang="en-US" altLang="zh-CN" sz="2000" dirty="0" smtClean="0">
                <a:latin typeface="Arial Unicode MS" charset="0"/>
                <a:ea typeface="Arial Unicode MS" charset="0"/>
                <a:cs typeface="魏碑" charset="0"/>
              </a:rPr>
              <a:t>The new approach could be more cost-effective than using the traditional encryption and firewalls  </a:t>
            </a:r>
          </a:p>
        </p:txBody>
      </p:sp>
      <p:sp>
        <p:nvSpPr>
          <p:cNvPr id="1792010" name="Text Box 10"/>
          <p:cNvSpPr txBox="1">
            <a:spLocks noChangeArrowheads="1"/>
          </p:cNvSpPr>
          <p:nvPr/>
        </p:nvSpPr>
        <p:spPr bwMode="auto">
          <a:xfrm>
            <a:off x="755650" y="336386"/>
            <a:ext cx="7632700" cy="126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4000" dirty="0">
                <a:solidFill>
                  <a:srgbClr val="FFFF00"/>
                </a:solidFill>
                <a:latin typeface="+mj-lt"/>
                <a:ea typeface="Arial Unicode MS" charset="0"/>
                <a:cs typeface="魏碑" charset="0"/>
              </a:rPr>
              <a:t>Security and Trust Barriers</a:t>
            </a:r>
            <a:r>
              <a:rPr lang="en-US" altLang="zh-CN" sz="3600" dirty="0">
                <a:solidFill>
                  <a:srgbClr val="FFFF00"/>
                </a:solidFill>
                <a:latin typeface="+mj-lt"/>
                <a:ea typeface="Arial Unicode MS" charset="0"/>
                <a:cs typeface="魏碑" charset="0"/>
              </a:rPr>
              <a:t> </a:t>
            </a:r>
            <a:br>
              <a:rPr lang="en-US" altLang="zh-CN" sz="3600" dirty="0">
                <a:solidFill>
                  <a:srgbClr val="FFFF00"/>
                </a:solidFill>
                <a:latin typeface="+mj-lt"/>
                <a:ea typeface="Arial Unicode MS" charset="0"/>
                <a:cs typeface="魏碑" charset="0"/>
              </a:rPr>
            </a:br>
            <a:r>
              <a:rPr lang="en-US" altLang="zh-CN" sz="3600" dirty="0">
                <a:solidFill>
                  <a:srgbClr val="66FFFF"/>
                </a:solidFill>
                <a:latin typeface="+mj-lt"/>
                <a:ea typeface="Arial Unicode MS" charset="0"/>
                <a:cs typeface="魏碑" charset="0"/>
              </a:rPr>
              <a:t>in </a:t>
            </a:r>
            <a:r>
              <a:rPr lang="en-US" altLang="zh-CN" sz="3600" dirty="0" smtClean="0">
                <a:solidFill>
                  <a:srgbClr val="66FFFF"/>
                </a:solidFill>
                <a:latin typeface="+mj-lt"/>
                <a:ea typeface="Arial Unicode MS" charset="0"/>
                <a:cs typeface="魏碑" charset="0"/>
              </a:rPr>
              <a:t>Mobile Cloud </a:t>
            </a:r>
            <a:r>
              <a:rPr lang="en-US" altLang="zh-CN" sz="3600" dirty="0">
                <a:solidFill>
                  <a:srgbClr val="66FFFF"/>
                </a:solidFill>
                <a:latin typeface="+mj-lt"/>
                <a:ea typeface="Arial Unicode MS" charset="0"/>
                <a:cs typeface="魏碑" charset="0"/>
              </a:rPr>
              <a:t>Computing</a:t>
            </a:r>
          </a:p>
        </p:txBody>
      </p:sp>
    </p:spTree>
    <p:extLst>
      <p:ext uri="{BB962C8B-B14F-4D97-AF65-F5344CB8AC3E}">
        <p14:creationId xmlns:p14="http://schemas.microsoft.com/office/powerpoint/2010/main" val="22193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42" name="Title 21"/>
          <p:cNvSpPr>
            <a:spLocks noGrp="1"/>
          </p:cNvSpPr>
          <p:nvPr>
            <p:ph type="title" idx="4294967295"/>
          </p:nvPr>
        </p:nvSpPr>
        <p:spPr bwMode="auto">
          <a:xfrm>
            <a:off x="406795" y="296652"/>
            <a:ext cx="8435280" cy="418058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Understanding Elasticity in Cloud Resources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r="3532"/>
          <a:stretch/>
        </p:blipFill>
        <p:spPr bwMode="auto">
          <a:xfrm>
            <a:off x="143508" y="895333"/>
            <a:ext cx="8784975" cy="537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410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584684"/>
            <a:ext cx="6997700" cy="64135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FFFF00"/>
                </a:solidFill>
              </a:rPr>
              <a:t>Concluding Remarks 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136" y="1556792"/>
            <a:ext cx="8820980" cy="4230687"/>
          </a:xfrm>
        </p:spPr>
        <p:txBody>
          <a:bodyPr/>
          <a:lstStyle/>
          <a:p>
            <a:pPr marL="342900" indent="-342900" eaLnBrk="1" hangingPunct="1"/>
            <a:endParaRPr lang="en-US" altLang="en-US" sz="900" dirty="0" smtClean="0">
              <a:solidFill>
                <a:schemeClr val="accent1"/>
              </a:solidFill>
            </a:endParaRP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i="1" dirty="0" smtClean="0"/>
              <a:t>Scalable killer applications</a:t>
            </a:r>
            <a:r>
              <a:rPr lang="en-US" altLang="en-US" sz="2400" b="1" dirty="0" smtClean="0"/>
              <a:t> on Cloud/IoT systems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Collaborative </a:t>
            </a:r>
            <a:r>
              <a:rPr lang="en-US" altLang="en-US" sz="2400" b="1" dirty="0" smtClean="0"/>
              <a:t>Warm Containment </a:t>
            </a:r>
            <a:r>
              <a:rPr lang="en-US" altLang="en-US" sz="2400" b="1" dirty="0" smtClean="0"/>
              <a:t>in The Internet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i="1" dirty="0" smtClean="0"/>
              <a:t>DDoS </a:t>
            </a:r>
            <a:r>
              <a:rPr lang="en-US" altLang="en-US" sz="2400" b="1" i="1" dirty="0" smtClean="0"/>
              <a:t>flooding defense o</a:t>
            </a:r>
            <a:r>
              <a:rPr lang="en-US" altLang="en-US" sz="2400" b="1" dirty="0" smtClean="0"/>
              <a:t>ver multiple network domains 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i="1" dirty="0" smtClean="0"/>
              <a:t>Copyright protection</a:t>
            </a:r>
            <a:r>
              <a:rPr lang="en-US" altLang="en-US" sz="2400" b="1" dirty="0" smtClean="0"/>
              <a:t> in P2P content delivery 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P2P Reputation Systems for Cloud/Web Services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Trusted Zoning for </a:t>
            </a:r>
            <a:r>
              <a:rPr lang="en-US" altLang="en-US" sz="2400" b="1" dirty="0" err="1" smtClean="0"/>
              <a:t>VM</a:t>
            </a:r>
            <a:r>
              <a:rPr lang="en-US" altLang="en-US" sz="2400" b="1" dirty="0" smtClean="0"/>
              <a:t> Clusters in Public Clouds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 </a:t>
            </a:r>
            <a:r>
              <a:rPr lang="en-US" altLang="en-US" sz="2400" b="1" dirty="0" smtClean="0"/>
              <a:t>Big Data Analytics for </a:t>
            </a:r>
            <a:r>
              <a:rPr lang="en-US" altLang="en-US" sz="2400" b="1" dirty="0" smtClean="0"/>
              <a:t>Security </a:t>
            </a:r>
            <a:r>
              <a:rPr lang="en-US" altLang="en-US" sz="2400" b="1" dirty="0" smtClean="0"/>
              <a:t>Alert Systems</a:t>
            </a:r>
          </a:p>
          <a:p>
            <a:pPr marL="0" indent="0" eaLnBrk="1" hangingPunct="1">
              <a:spcBef>
                <a:spcPts val="0"/>
              </a:spcBef>
              <a:spcAft>
                <a:spcPts val="1800"/>
              </a:spcAft>
              <a:buNone/>
            </a:pPr>
            <a:r>
              <a:rPr lang="en-US" altLang="en-US" sz="24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3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49" y="133474"/>
            <a:ext cx="8377373" cy="1316443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a typeface="儷黑 Pro"/>
                <a:cs typeface="儷黑 Pro"/>
              </a:rPr>
              <a:t>Elastic Cloud Resources Provisioning</a:t>
            </a:r>
            <a:br>
              <a:rPr lang="en-US" sz="3200" b="1" dirty="0" smtClean="0">
                <a:solidFill>
                  <a:srgbClr val="FFFF00"/>
                </a:solidFill>
                <a:ea typeface="儷黑 Pro"/>
                <a:cs typeface="儷黑 Pro"/>
              </a:rPr>
            </a:br>
            <a:r>
              <a:rPr lang="en-US" sz="3200" b="1" dirty="0" smtClean="0">
                <a:solidFill>
                  <a:srgbClr val="FFFF00"/>
                </a:solidFill>
                <a:ea typeface="儷黑 Pro"/>
                <a:cs typeface="儷黑 Pro"/>
              </a:rPr>
              <a:t>for High Throughput Performance</a:t>
            </a:r>
            <a:endParaRPr lang="en-US" sz="3200" b="1" dirty="0">
              <a:solidFill>
                <a:srgbClr val="FFFF00"/>
              </a:solidFill>
              <a:ea typeface="儷黑 Pro"/>
              <a:cs typeface="儷黑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666075"/>
            <a:ext cx="8621847" cy="4366425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2860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978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649" y="476672"/>
            <a:ext cx="833467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Basic </a:t>
            </a:r>
            <a:r>
              <a:rPr lang="en-US" sz="3600" dirty="0">
                <a:solidFill>
                  <a:srgbClr val="FFFF00"/>
                </a:solidFill>
                <a:latin typeface="+mj-lt"/>
              </a:rPr>
              <a:t>Performance </a:t>
            </a:r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Metrics</a:t>
            </a:r>
            <a:endParaRPr lang="en-US" sz="3600" dirty="0" smtClean="0">
              <a:solidFill>
                <a:srgbClr val="FFFF00"/>
              </a:solidFill>
              <a:latin typeface="+mj-lt"/>
            </a:endParaRPr>
          </a:p>
          <a:p>
            <a:pPr lvl="0" algn="l"/>
            <a:endParaRPr lang="en-US" sz="24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Speed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S</a:t>
            </a:r>
            <a:r>
              <a:rPr lang="en-US" sz="2800" dirty="0" smtClean="0">
                <a:solidFill>
                  <a:srgbClr val="00FFCC"/>
                </a:solidFill>
              </a:rPr>
              <a:t>)</a:t>
            </a:r>
            <a:r>
              <a:rPr lang="en-US" sz="2800" i="1" dirty="0" smtClean="0">
                <a:solidFill>
                  <a:srgbClr val="00FFCC"/>
                </a:solidFill>
              </a:rPr>
              <a:t>: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Number of </a:t>
            </a:r>
            <a:r>
              <a:rPr lang="en-US" sz="2400" i="1" dirty="0">
                <a:solidFill>
                  <a:schemeClr val="tx1"/>
                </a:solidFill>
              </a:rPr>
              <a:t>millions of operations per second</a:t>
            </a:r>
            <a:r>
              <a:rPr lang="en-US" sz="2400" dirty="0">
                <a:solidFill>
                  <a:schemeClr val="tx1"/>
                </a:solidFill>
              </a:rPr>
              <a:t>  (</a:t>
            </a:r>
            <a:r>
              <a:rPr lang="en-US" sz="2400" i="1" dirty="0">
                <a:solidFill>
                  <a:schemeClr val="tx1"/>
                </a:solidFill>
              </a:rPr>
              <a:t>Mops</a:t>
            </a:r>
            <a:r>
              <a:rPr lang="en-US" sz="2400" dirty="0">
                <a:solidFill>
                  <a:schemeClr val="tx1"/>
                </a:solidFill>
              </a:rPr>
              <a:t>). The operation could be integer or floating-point like </a:t>
            </a:r>
            <a:r>
              <a:rPr lang="en-US" sz="2400" i="1" dirty="0" err="1">
                <a:solidFill>
                  <a:schemeClr val="tx1"/>
                </a:solidFill>
              </a:rPr>
              <a:t>MFlops</a:t>
            </a:r>
            <a:r>
              <a:rPr lang="en-US" sz="2400" i="1" dirty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> The speed is also called </a:t>
            </a:r>
            <a:r>
              <a:rPr lang="en-US" sz="2400" i="1" dirty="0">
                <a:solidFill>
                  <a:schemeClr val="tx1"/>
                </a:solidFill>
              </a:rPr>
              <a:t>throughput </a:t>
            </a:r>
            <a:r>
              <a:rPr lang="en-US" sz="2400" dirty="0">
                <a:solidFill>
                  <a:schemeClr val="tx1"/>
                </a:solidFill>
              </a:rPr>
              <a:t>such as</a:t>
            </a:r>
            <a:r>
              <a:rPr lang="en-US" sz="2400" i="1" dirty="0">
                <a:solidFill>
                  <a:schemeClr val="tx1"/>
                </a:solidFill>
              </a:rPr>
              <a:t> millions of web interactions  per second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i="1" dirty="0">
                <a:solidFill>
                  <a:schemeClr val="tx1"/>
                </a:solidFill>
              </a:rPr>
              <a:t>MIPS</a:t>
            </a:r>
            <a:r>
              <a:rPr lang="en-US" sz="2400" dirty="0">
                <a:solidFill>
                  <a:schemeClr val="tx1"/>
                </a:solidFill>
              </a:rPr>
              <a:t>), etc. </a:t>
            </a: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Speedup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S</a:t>
            </a:r>
            <a:r>
              <a:rPr lang="en-US" sz="2800" i="1" baseline="-25000" dirty="0">
                <a:solidFill>
                  <a:srgbClr val="00FFCC"/>
                </a:solidFill>
              </a:rPr>
              <a:t>u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Speed gain of using multiple nodes</a:t>
            </a: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Efficiency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 err="1">
                <a:solidFill>
                  <a:srgbClr val="00FFCC"/>
                </a:solidFill>
              </a:rPr>
              <a:t>E</a:t>
            </a:r>
            <a:r>
              <a:rPr lang="en-US" sz="2800" i="1" baseline="-25000" dirty="0" err="1">
                <a:solidFill>
                  <a:srgbClr val="00FFCC"/>
                </a:solidFill>
              </a:rPr>
              <a:t>f</a:t>
            </a:r>
            <a:r>
              <a:rPr lang="en-US" sz="2800" dirty="0">
                <a:solidFill>
                  <a:srgbClr val="00FFCC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Percentage of peak performance achieved</a:t>
            </a: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Utilization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U</a:t>
            </a:r>
            <a:r>
              <a:rPr lang="en-US" sz="2800" dirty="0">
                <a:solidFill>
                  <a:srgbClr val="00FFCC"/>
                </a:solidFill>
              </a:rPr>
              <a:t>)</a:t>
            </a:r>
            <a:r>
              <a:rPr lang="en-US" sz="2800" i="1" dirty="0">
                <a:solidFill>
                  <a:srgbClr val="00FFCC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Busy resources (CPU, memory, storage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</a:pPr>
            <a:r>
              <a:rPr lang="en-US" sz="2800" i="1" dirty="0">
                <a:solidFill>
                  <a:srgbClr val="00FFCC"/>
                </a:solidFill>
              </a:rPr>
              <a:t>Scalability </a:t>
            </a:r>
            <a:r>
              <a:rPr lang="en-US" sz="2800" dirty="0">
                <a:solidFill>
                  <a:srgbClr val="00FFCC"/>
                </a:solidFill>
              </a:rPr>
              <a:t>(</a:t>
            </a:r>
            <a:r>
              <a:rPr lang="en-US" sz="2800" i="1" dirty="0">
                <a:solidFill>
                  <a:srgbClr val="00FFCC"/>
                </a:solidFill>
              </a:rPr>
              <a:t>S</a:t>
            </a:r>
            <a:r>
              <a:rPr lang="en-US" sz="2800" dirty="0" smtClean="0">
                <a:solidFill>
                  <a:srgbClr val="00FFCC"/>
                </a:solidFill>
              </a:rPr>
              <a:t>)</a:t>
            </a:r>
            <a:r>
              <a:rPr lang="en-US" sz="2800" i="1" dirty="0" smtClean="0">
                <a:solidFill>
                  <a:srgbClr val="00FFCC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Scaling ability to upgrade </a:t>
            </a:r>
            <a:r>
              <a:rPr lang="en-US" sz="2400" dirty="0" smtClean="0">
                <a:solidFill>
                  <a:schemeClr val="tx1"/>
                </a:solidFill>
              </a:rPr>
              <a:t>performance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810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6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itchFamily="18" charset="0"/>
            <a:ea typeface="魏碑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6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itchFamily="18" charset="0"/>
            <a:ea typeface="魏碑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13284</TotalTime>
  <Words>1458</Words>
  <Application>Microsoft Office PowerPoint</Application>
  <PresentationFormat>On-screen Show (4:3)</PresentationFormat>
  <Paragraphs>247</Paragraphs>
  <Slides>60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81" baseType="lpstr">
      <vt:lpstr>Arial Unicode MS</vt:lpstr>
      <vt:lpstr>MS PGothic</vt:lpstr>
      <vt:lpstr>MS PGothic</vt:lpstr>
      <vt:lpstr>宋体</vt:lpstr>
      <vt:lpstr>宋体</vt:lpstr>
      <vt:lpstr>Arial</vt:lpstr>
      <vt:lpstr>Arial Black</vt:lpstr>
      <vt:lpstr>Arial Narrow</vt:lpstr>
      <vt:lpstr>Calibri</vt:lpstr>
      <vt:lpstr>Monotype Sorts</vt:lpstr>
      <vt:lpstr>华文细黑</vt:lpstr>
      <vt:lpstr>Times New Roman</vt:lpstr>
      <vt:lpstr>Wingdings</vt:lpstr>
      <vt:lpstr>ヒラギノ角ゴ Pro W3</vt:lpstr>
      <vt:lpstr>儷黑 Pro</vt:lpstr>
      <vt:lpstr>魏碑</vt:lpstr>
      <vt:lpstr>Custom Design</vt:lpstr>
      <vt:lpstr>ClipArt</vt:lpstr>
      <vt:lpstr>Picture</vt:lpstr>
      <vt:lpstr>Presentation</vt:lpstr>
      <vt:lpstr>Equation</vt:lpstr>
      <vt:lpstr>Kai Hwang : Cloud Computing for Machine Learning and Cognitive Applications The MIT Press, June 2017  Chapter 10: Cloud Benchmark Performance, Security and Data Privacy Solutions   (60 Slides for  3-hour lectures)  All rights reserved by Kai Hwang and MIT Press, 2017.   For exclusive use by qualified instructors adopting  the textbook, not for commercial or publication release</vt:lpstr>
      <vt:lpstr>PowerPoint Presentation</vt:lpstr>
      <vt:lpstr>PowerPoint Presentation</vt:lpstr>
      <vt:lpstr>PowerPoint Presentation</vt:lpstr>
      <vt:lpstr>PowerPoint Presentation</vt:lpstr>
      <vt:lpstr>Understanding Elasticity in Cloud Resources</vt:lpstr>
      <vt:lpstr>Elastic Cloud Resources Provisioning for High Throughput Performance</vt:lpstr>
      <vt:lpstr>PowerPoint Presentation</vt:lpstr>
      <vt:lpstr>PowerPoint Presentation</vt:lpstr>
      <vt:lpstr>PowerPoint Presentation</vt:lpstr>
      <vt:lpstr>PowerPoint Presentation</vt:lpstr>
      <vt:lpstr>Elasticity Analysis of Scalable  Cloud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IaaS Cloud Performance Model</vt:lpstr>
      <vt:lpstr>PowerPoint Presentation</vt:lpstr>
      <vt:lpstr>PaaS Cloud Performance Model</vt:lpstr>
      <vt:lpstr>SaaS Cloud Pereformance Model</vt:lpstr>
      <vt:lpstr>Cloud Benchmarks  </vt:lpstr>
      <vt:lpstr>PowerPoint Presentation</vt:lpstr>
      <vt:lpstr>PowerPoint Presentation</vt:lpstr>
      <vt:lpstr>Scale-Out Performance on EC2</vt:lpstr>
      <vt:lpstr>Scale-Up Performance on EC2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 Security: Critical Issues  and Plausible Solutions</vt:lpstr>
      <vt:lpstr>Distributed Security Enforcement over a DHT  Overlay Network Developed at the USC </vt:lpstr>
      <vt:lpstr>Internet Domain Analysis</vt:lpstr>
      <vt:lpstr>Distributed DoS (DDoS) Attacks</vt:lpstr>
      <vt:lpstr>Collaborative Detection Scheme</vt:lpstr>
      <vt:lpstr>Distributed Change-Point Detection</vt:lpstr>
      <vt:lpstr>DETER Testbed for Internet Simulation</vt:lpstr>
      <vt:lpstr>PowerPoint Presentation</vt:lpstr>
      <vt:lpstr>Cloud Service Models and  Their Security Demands</vt:lpstr>
      <vt:lpstr>CSA (Cloud Security Alliance):  Top Ten Big Data Security  and Privacy Challenges</vt:lpstr>
      <vt:lpstr>CSA Top Ten Big-Data S/P Challenges</vt:lpstr>
      <vt:lpstr>PowerPoint Presentation</vt:lpstr>
      <vt:lpstr>PowerPoint Presentation</vt:lpstr>
      <vt:lpstr>Big Data Security  Reference Architecture</vt:lpstr>
      <vt:lpstr>PowerPoint Presentation</vt:lpstr>
      <vt:lpstr>PowerPoint Presentation</vt:lpstr>
      <vt:lpstr>PowerPoint Presentation</vt:lpstr>
      <vt:lpstr>Concluding Remarks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luy</dc:creator>
  <cp:lastModifiedBy>Booksmarket Intern</cp:lastModifiedBy>
  <cp:revision>762</cp:revision>
  <cp:lastPrinted>2017-08-27T23:20:09Z</cp:lastPrinted>
  <dcterms:created xsi:type="dcterms:W3CDTF">1998-11-02T07:43:13Z</dcterms:created>
  <dcterms:modified xsi:type="dcterms:W3CDTF">2017-09-15T20:43:15Z</dcterms:modified>
</cp:coreProperties>
</file>